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8288000" cy="10287000"/>
  <p:notesSz cx="6858000" cy="9144000"/>
  <p:embeddedFontLst>
    <p:embeddedFont>
      <p:font typeface="Arimo" panose="020B0604020202020204" pitchFamily="34" charset="0"/>
      <p:regular r:id="rId26"/>
    </p:embeddedFont>
    <p:embeddedFont>
      <p:font typeface="Arimo Bold" panose="020B0704020202020204" pitchFamily="34" charset="0"/>
      <p:regular r:id="rId27"/>
      <p:bold r:id="rId28"/>
    </p:embeddedFont>
    <p:embeddedFont>
      <p:font typeface="Exo 2" pitchFamily="2" charset="77"/>
      <p:regular r:id="rId29"/>
    </p:embeddedFont>
    <p:embeddedFont>
      <p:font typeface="Exo 2 Bold" pitchFamily="2" charset="77"/>
      <p:regular r:id="rId30"/>
      <p:bold r:id="rId31"/>
    </p:embeddedFont>
    <p:embeddedFont>
      <p:font typeface="Exo 2 Semi-Bold" pitchFamily="2" charset="77"/>
      <p:regular r:id="rId32"/>
      <p:bold r:id="rId33"/>
    </p:embeddedFont>
    <p:embeddedFont>
      <p:font typeface="Roboto" panose="02000000000000000000" pitchFamily="2" charset="0"/>
      <p:regular r:id="rId34"/>
      <p:bold r:id="rId35"/>
      <p:italic r:id="rId36"/>
      <p:boldItalic r:id="rId37"/>
    </p:embeddedFont>
    <p:embeddedFont>
      <p:font typeface="Roboto Bold" panose="02000000000000000000" pitchFamily="2" charset="0"/>
      <p:regular r:id="rId38"/>
      <p:bold r:id="rId39"/>
    </p:embeddedFont>
    <p:embeddedFont>
      <p:font typeface="Roboto Italics" panose="02000000000000000000" pitchFamily="2" charset="0"/>
      <p:regular r:id="rId40"/>
      <p:italic r:id="rId41"/>
    </p:embeddedFont>
    <p:embeddedFont>
      <p:font typeface="Roboto Light" panose="020F0302020204030204" pitchFamily="34" charset="0"/>
      <p:regular r:id="rId42"/>
      <p:italic r:id="rId43"/>
    </p:embeddedFont>
    <p:embeddedFont>
      <p:font typeface="TT Rounds Condensed" panose="02000506030000020003" pitchFamily="2" charset="77"/>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94632" autoAdjust="0"/>
  </p:normalViewPr>
  <p:slideViewPr>
    <p:cSldViewPr>
      <p:cViewPr varScale="1">
        <p:scale>
          <a:sx n="71" d="100"/>
          <a:sy n="71" d="100"/>
        </p:scale>
        <p:origin x="760"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20.05.2024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‹Nr.›</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Alle Bilder sind von Canva.</a:t>
            </a:r>
          </a:p>
          <a:p>
            <a:r>
              <a:rPr lang="en-US"/>
              <a:t>Mit Canva Pro Version erstellt.</a:t>
            </a:r>
          </a:p>
          <a:p>
            <a:r>
              <a:rPr lang="en-US"/>
              <a:t>Nutzungsbedingungen: https://www.canva.com/de_de/help/licenses-copyright-legal-commercial-use/</a:t>
            </a:r>
          </a:p>
          <a:p>
            <a:endParaRPr lang="en-US"/>
          </a:p>
          <a:p>
            <a:r>
              <a:rPr lang="en-US"/>
              <a:t>Jede Pro-Lizenz erlaubt dir die Verwendung des Inhalts in einem Design Du musst also jedes Mal, wenn du denselben Pro-Inhalt in einem neuen Design nutzen möchtest, erneut zahlen und eine neue Lizenz hierfür erhalten. Falls du über ein Canva Pro- oder Canva für Teams-Abonnement verfügst, wird dir jedes Mal automatisch eine neue Lizenz erteilt, wenn du den Pro-Inhalt in einem neuen Design verwendest.</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Wir haben für Euch nun eine Gruppenarbeit vorbereitet. Wir bitten Euch, dass ihr die Ausschreibung und die fünf Bewerbungen dazu durchseht und Euch dann gemeinsam darüber Gedanken macht, wie ihr sie in eine Reihenfolge bringt. </a:t>
            </a:r>
          </a:p>
          <a:p>
            <a:endParaRPr lang="en-US"/>
          </a:p>
          <a:p>
            <a:endParaRPr lang="en-US"/>
          </a:p>
          <a:p>
            <a:r>
              <a:rPr lang="en-US"/>
              <a:t>Wer past am Besten auf die Stelle mit seiner Bewerbung?</a:t>
            </a:r>
          </a:p>
          <a:p>
            <a:endParaRPr lang="en-US"/>
          </a:p>
          <a:p>
            <a:endParaRPr lang="en-US"/>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Wir haben für Euch nun eine Gruppenarbeit vorbereitet. Wir bitten Euch, dass ihr die Ausschreibung und die fünf Bewerbungen dazu durchseht und Euch dann gemeinsam darüber Gedanken macht, wie ihr sie in eine Reihenfolge bringt. </a:t>
            </a:r>
          </a:p>
          <a:p>
            <a:endParaRPr lang="en-US"/>
          </a:p>
          <a:p>
            <a:endParaRPr lang="en-US"/>
          </a:p>
          <a:p>
            <a:r>
              <a:rPr lang="en-US"/>
              <a:t>Wer past am Besten auf die Stelle mit seiner Bewerbung?</a:t>
            </a:r>
          </a:p>
          <a:p>
            <a:endParaRPr lang="en-US"/>
          </a:p>
          <a:p>
            <a:endParaRPr lang="en-US"/>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endParaRPr lang="en-US"/>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endParaRPr lang="en-US"/>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endParaRPr lang="en-US"/>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endParaRPr lang="en-US"/>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endParaRPr lang="en-US"/>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endParaRPr lang="en-US"/>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Was erwartet dich?</a:t>
            </a:r>
          </a:p>
          <a:p>
            <a:endParaRPr lang="en-US"/>
          </a:p>
          <a:p>
            <a:r>
              <a:rPr lang="en-US"/>
              <a:t>Inhalt: Das Studium der Wirtschaftsinformatik an der HTW Berlin bietet eine breite Palette an Fachwissen, das sowohl betriebswirtschaftliche Grundlagen als auch tiefgehende IT-Kenntnisse umfasst. Hier sind einige Kernbereiche:</a:t>
            </a:r>
          </a:p>
          <a:p>
            <a:endParaRPr lang="en-US"/>
          </a:p>
          <a:p>
            <a:r>
              <a:rPr lang="en-US"/>
              <a:t>Programmierung: Du lernst, wie man Software von Grund auf entwickelt. Das beginnt bei den Grundlagen der Programmierung im ersten Semester und führt über angewandte Programmierung bis hin zu spezialisierten Themen wie Web- und Datenbanktechnologien.</a:t>
            </a:r>
          </a:p>
          <a:p>
            <a:endParaRPr lang="en-US"/>
          </a:p>
          <a:p>
            <a:r>
              <a:rPr lang="en-US"/>
              <a:t>Betriebswirtschaft: Neben IT-Skills bekommst du Einblicke in die Welt der Wirtschaft, lernst, wie Unternehmen funktionieren, von Buchführung über Unternehmensmanagement bis hin zu Marketingstrategien.</a:t>
            </a:r>
          </a:p>
          <a:p>
            <a:endParaRPr lang="en-US"/>
          </a:p>
          <a:p>
            <a:r>
              <a:rPr lang="en-US"/>
              <a:t>Projektarbeit und Praktikum: Ein besonderer Fokus liegt auf der Anwendung deines Wissens in der Praxis. Ein 15-wöchiges Fachpraktikum im 4. Semester gibt dir die Möglichkeit, echte Berufserfahrung zu sammeln und das Gelernte in realen Projekten anzuwenden.</a:t>
            </a:r>
          </a:p>
          <a:p>
            <a:endParaRPr lang="en-US"/>
          </a:p>
          <a:p>
            <a:r>
              <a:rPr lang="en-US"/>
              <a:t>Soft Skills: Kommunikation, Teamarbeit und Konfliktmanagement sind essentiell für deinen Erfolg in der Wirtschaftsinformatik. Diese Fähigkeiten werden in speziellen Modulen geschult.</a:t>
            </a:r>
          </a:p>
          <a:p>
            <a:endParaRPr lang="en-US"/>
          </a:p>
          <a:p>
            <a:r>
              <a:rPr lang="en-US"/>
              <a:t>Was man später mit Wirtschaftsinformatik machen kann</a:t>
            </a:r>
          </a:p>
          <a:p>
            <a:endParaRPr lang="en-US"/>
          </a:p>
          <a:p>
            <a:r>
              <a:rPr lang="en-US"/>
              <a:t>Karrieremöglichkeiten: Mit einem Bachelor in Wirtschaftsinformatik stehen dir viele Türen offen. Die Fähigkeit, sowohl technische als auch wirtschaftliche Probleme zu lösen, macht dich zu einem wertvollen Mitglied in nahezu jedem Unternehmen. Hier einige Beispiele für Karrierewege:</a:t>
            </a:r>
          </a:p>
          <a:p>
            <a:endParaRPr lang="en-US"/>
          </a:p>
          <a:p>
            <a:r>
              <a:rPr lang="en-US"/>
              <a:t>IT-Consulting: Berate Unternehmen, wie sie ihre IT-Strukturen optimieren können, um effizienter und profitabler zu arbeiten.</a:t>
            </a:r>
          </a:p>
          <a:p>
            <a:endParaRPr lang="en-US"/>
          </a:p>
          <a:p>
            <a:r>
              <a:rPr lang="en-US"/>
              <a:t>Softwareentwicklung: Entwirf und entwickle maßgeschneiderte Softwarelösungen, die spezifische Bedürfnisse von Unternehmen erfüllen.</a:t>
            </a:r>
          </a:p>
          <a:p>
            <a:endParaRPr lang="en-US"/>
          </a:p>
          <a:p>
            <a:r>
              <a:rPr lang="en-US"/>
              <a:t>Projektmanagement: Übernehme die Leitung von Projekten, die sowohl technische als auch betriebswirtschaftliche Aspekte umfassen, und stelle sicher, dass diese erfolgreich abgeschlossen werden.</a:t>
            </a:r>
          </a:p>
          <a:p>
            <a:endParaRPr lang="en-US"/>
          </a:p>
          <a:p>
            <a:r>
              <a:rPr lang="en-US"/>
              <a:t>Datenanalyse und Business Intelligence: Werte Unternehmensdaten aus, um wichtige Einblicke zu gewinnen, die zur Strategieentwicklung und Entscheidungsfindung beitragen.</a:t>
            </a:r>
          </a:p>
          <a:p>
            <a:endParaRPr lang="en-US"/>
          </a:p>
          <a:p>
            <a:r>
              <a:rPr lang="en-US"/>
              <a:t>Cybersecurity-Experte: Schütze die wichtigen Informationen eines Unternehmens vor digitalen Bedrohungen und Angriffen.</a:t>
            </a:r>
          </a:p>
          <a:p>
            <a:endParaRPr lang="en-US"/>
          </a:p>
          <a:p>
            <a:r>
              <a:rPr lang="en-US"/>
              <a:t>Weibliche Role Models in der Tech-Welt</a:t>
            </a:r>
          </a:p>
          <a:p>
            <a:endParaRPr lang="en-US"/>
          </a:p>
          <a:p>
            <a:r>
              <a:rPr lang="en-US"/>
              <a:t>    Sheryl Sandberg: Ehemalige COO von Facebook (jetzt Meta), ist eine der bekanntesten Führungskräfte in der Technologiebranche. Sie hat sich für die Förderung von Frauen am Arbeitsplatz eingesetzt und das berühmte Buch „Lean In“ geschrieben, das Frauen ermutigt, Führungspositionen anzustreben.</a:t>
            </a:r>
          </a:p>
          <a:p>
            <a:endParaRPr lang="en-US"/>
          </a:p>
          <a:p>
            <a:r>
              <a:rPr lang="en-US"/>
              <a:t>    Susan Wojcicki: Als CEO von YouTube hat sie eine der meistbesuchten Websites der Welt geleitet. Ihre Karriere bei Google – von den Anfängen in ihrem Garagenbüro bis zur Führungsrolle bei YouTube – zeigt, dass Frauen an der Spitze einflussreicher Tech-Unternehmen stehen können.</a:t>
            </a:r>
          </a:p>
          <a:p>
            <a:endParaRPr lang="en-US"/>
          </a:p>
          <a:p>
            <a:r>
              <a:rPr lang="en-US"/>
              <a:t>    Gwynne Shotwell: Präsidentin und COO von SpaceX, spielt eine zentrale Rolle bei der Gestaltung der Zukunft der Raumfahrt. Ihre Arbeit hilft nicht nur, die Grenzen der Raumfahrttechnologie zu erweitern, sondern zeigt auch, dass Frauen führende Rollen in jedem Bereich, einschließlich der Luft- und Raumfahrt, einnehmen können.</a:t>
            </a:r>
          </a:p>
          <a:p>
            <a:endParaRPr lang="en-US"/>
          </a:p>
          <a:p>
            <a:r>
              <a:rPr lang="en-US"/>
              <a:t>Begriffe:</a:t>
            </a:r>
          </a:p>
          <a:p>
            <a:endParaRPr lang="en-US"/>
          </a:p>
          <a:p>
            <a:r>
              <a:rPr lang="en-US"/>
              <a:t>Der Begriff "COO" steht für Chief Operating Officer und bezeichnet die Position des Betriebsleiters oder Geschäftsführers in einem Unternehmen. Diese Rolle ist typischerweise für das Tagesgeschäft und die operative Leitung des Unternehmens zuständig. Der COO arbeitet oft eng mit dem CEO (Chief Executive Officer) zusammen, der die höchste Position im Unternehmen innehat und für die Gesamtstrategie und Richtung des Unternehmens verantwortlich ist.</a:t>
            </a:r>
          </a:p>
          <a:p>
            <a:endParaRPr lang="en-US"/>
          </a:p>
          <a:p>
            <a:r>
              <a:rPr lang="en-US"/>
              <a:t>Warum ich?</a:t>
            </a:r>
          </a:p>
          <a:p>
            <a:endParaRPr lang="en-US"/>
          </a:p>
          <a:p>
            <a:r>
              <a:rPr lang="en-US"/>
              <a:t>hohe Nachfrage, vielseitige Karrierewege, überdurchschnittliches Einkommen, globale Möglichkeiten..</a:t>
            </a:r>
          </a:p>
          <a:p>
            <a:endParaRPr lang="en-US"/>
          </a:p>
          <a:p>
            <a:r>
              <a:rPr lang="en-US"/>
              <a:t>-beides fand ich interessant</a:t>
            </a:r>
          </a:p>
          <a:p>
            <a:r>
              <a:rPr lang="en-US"/>
              <a:t>-doch nur eines der beiden..IT zu trocken, BWL zu viel auswendig lernen..</a:t>
            </a:r>
          </a:p>
          <a:p>
            <a:r>
              <a:rPr lang="en-US"/>
              <a:t>-gutes Gehalt</a:t>
            </a:r>
          </a:p>
          <a:p>
            <a:r>
              <a:rPr lang="en-US"/>
              <a:t>-Hochschule ist mehr praxisorientiert</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Wir alle kennen und nutzen Computer – das sind technsiche Geräte, die Aufgaben erfüllen. Wie können wir den Geräten denn diese Aufgaben beibringen?</a:t>
            </a:r>
          </a:p>
          <a:p>
            <a:r>
              <a:rPr lang="en-US"/>
              <a:t>`</a:t>
            </a:r>
          </a:p>
          <a:p>
            <a:r>
              <a:rPr lang="en-US"/>
              <a:t>Programmieren: Wir schreiben Programme, die ganz genau jeden Schritt vorgeben, wie etwas getan werden muss.</a:t>
            </a:r>
          </a:p>
          <a:p>
            <a:r>
              <a:rPr lang="en-US"/>
              <a:t>Das funktioniert auch beim Lernen von Menschen: Wir geben einzelne Schritte mehr oder weniger genau vor</a:t>
            </a:r>
          </a:p>
          <a:p>
            <a:r>
              <a:rPr lang="en-US"/>
              <a:t>Butterbrot schmieren.</a:t>
            </a:r>
          </a:p>
          <a:p>
            <a:r>
              <a:rPr lang="en-US"/>
              <a:t>Bedingung, Ablauf (Algorithmus) mit einigen Wiederholungen.</a:t>
            </a:r>
          </a:p>
          <a:p>
            <a:endParaRPr lang="en-US"/>
          </a:p>
          <a:p>
            <a:endParaRPr lang="en-US"/>
          </a:p>
          <a:p>
            <a:r>
              <a:rPr lang="en-US"/>
              <a:t>2. Wir können Computer aber auch dazu bringen, selbstständig zu lernen. Das nennen wir dann „Künstliche Intelligenz“</a:t>
            </a:r>
          </a:p>
          <a:p>
            <a:r>
              <a:rPr lang="en-US"/>
              <a:t> Wie funktioniert das? </a:t>
            </a:r>
          </a:p>
          <a:p>
            <a:r>
              <a:rPr lang="en-US"/>
              <a:t>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CPU-Kern: Verarbeitungszentren eines Computers – KI rechnet und berechnet</a:t>
            </a:r>
          </a:p>
          <a:p>
            <a:endParaRPr lang="en-US"/>
          </a:p>
          <a:p>
            <a:r>
              <a:rPr lang="en-US"/>
              <a:t>Schaltkreis: KI ist auf Computer angewiesen also auf das gesamte Paket von CPU, Platinen, Elektrobauteile – für jede KI-Anwendung, die wir über das Internet aufrufen, muss irgendwo ein Computer stehen und rechnen</a:t>
            </a:r>
          </a:p>
          <a:p>
            <a:endParaRPr lang="en-US"/>
          </a:p>
          <a:p>
            <a:r>
              <a:rPr lang="en-US"/>
              <a:t>Code allgemein: KI führt Berechnungen durch – etwas muss programmiert werden</a:t>
            </a:r>
          </a:p>
          <a:p>
            <a:endParaRPr lang="en-US"/>
          </a:p>
          <a:p>
            <a:r>
              <a:rPr lang="en-US"/>
              <a:t>Netzwerkverbindungen: KI-Systeme sind in der Regel verbunden mit anderen Computern, bspw. Das Internet: Daten und Ergebnisse warden so ausgetauscht.</a:t>
            </a:r>
          </a:p>
          <a:p>
            <a:endParaRPr lang="en-US"/>
          </a:p>
          <a:p>
            <a:r>
              <a:rPr lang="en-US"/>
              <a:t>KI ist zuerst wie ein Computer: Sie nutzt Prozessoren zum Rechnen, Schaltkreise und Platinen, basiert auf Programmcode und ist mit anderen Rechnern vernetzt, bspw. Über das Internet.</a:t>
            </a:r>
          </a:p>
          <a:p>
            <a:endParaRPr lang="en-US"/>
          </a:p>
          <a:p>
            <a:endParaRPr lang="en-US"/>
          </a:p>
          <a:p>
            <a:endParaRPr lang="en-US"/>
          </a:p>
          <a:p>
            <a:r>
              <a:rPr lang="en-US"/>
              <a:t>Daten: KI benötigt informationen über die Welt und die Dinge, die sie lernen soll und die sie dann auch verarbeiten soll</a:t>
            </a:r>
          </a:p>
          <a:p>
            <a:endParaRPr lang="en-US"/>
          </a:p>
          <a:p>
            <a:r>
              <a:rPr lang="en-US"/>
              <a:t>KI lernt – wie gesagt – aus den Daten und kann sich dadurch an verfügbare und neue Informationen anpassen</a:t>
            </a:r>
          </a:p>
          <a:p>
            <a:endParaRPr lang="en-US"/>
          </a:p>
          <a:p>
            <a:r>
              <a:rPr lang="en-US"/>
              <a:t>Wenn ich nun einer KI, die gelernt hat, -- zum Beispiel Bilder von Katzen und Hunden ein Foto zeige, dann kann die KI Unterscheidungen treffen, sie kann Vorhersagen treffen.  </a:t>
            </a:r>
          </a:p>
          <a:p>
            <a:endParaRPr lang="en-US"/>
          </a:p>
          <a:p>
            <a:endParaRPr lang="en-US"/>
          </a:p>
          <a:p>
            <a:endParaRPr lang="en-US"/>
          </a:p>
          <a:p>
            <a:endParaRPr lang="en-US"/>
          </a:p>
          <a:p>
            <a:r>
              <a:rPr lang="en-US"/>
              <a:t>Welche Beispiele von KI Nutzung kennt ihr denn?</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Bildquellen (Attribution nicht notwendig):</a:t>
            </a:r>
          </a:p>
          <a:p>
            <a:r>
              <a:rPr lang="en-US"/>
              <a:t>https://pixabay.com/vectors/rocket-space-earth-launch-7774875/</a:t>
            </a:r>
          </a:p>
          <a:p>
            <a:r>
              <a:rPr lang="en-US"/>
              <a:t>https://pixabay.com/vectors/database-icon-mobile-technology-2389207/</a:t>
            </a:r>
          </a:p>
          <a:p>
            <a:r>
              <a:rPr lang="en-US"/>
              <a:t>https://pixabay.com/vectors/covid-19-epidemic-locked-down-5310346/</a:t>
            </a:r>
          </a:p>
          <a:p>
            <a:r>
              <a:rPr lang="en-US"/>
              <a:t>12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Aber: Sind KI Systeme so objektiv? Das heißt, sind sie unvoreingenommen? Sind sie unvoreingenommener als Menschen?</a:t>
            </a:r>
          </a:p>
          <a:p>
            <a:endParaRPr lang="en-US"/>
          </a:p>
          <a:p>
            <a:r>
              <a:rPr lang="en-US"/>
              <a:t>Das ist eine schwierige Frage:</a:t>
            </a:r>
          </a:p>
          <a:p>
            <a:r>
              <a:rPr lang="en-US"/>
              <a:t>KI lernt aus vielen vielen Daten, die vielleicht selbst schon Ungleichheit abbilden </a:t>
            </a:r>
          </a:p>
          <a:p>
            <a:r>
              <a:rPr lang="en-US"/>
              <a:t>Die Menschen besitzen Vorurteile – explizit oder implizit: Das fließt wiederum in die Entwicklung von Technik ein und auch in die Daten, mit der wir die KI trainieren</a:t>
            </a:r>
          </a:p>
          <a:p>
            <a:r>
              <a:rPr lang="en-US"/>
              <a:t>Wenn wir zum Beispiel bei einem großen Unternehmen alle Bewerbungen der lezten 50 Jahre heranziehen, dann können wir feststellen, dass sich früher vor allem Frauen weniger häufig beworben haben, dass sie weniger häufig höhere Schulausbildungen genossen haben usw.</a:t>
            </a:r>
          </a:p>
          <a:p>
            <a:r>
              <a:rPr lang="en-US"/>
              <a:t>Das könnte bei der KI den falschen Eindruck erwecken, dass Frauen in weniger anspruchsvollen Jobs arbeiten.</a:t>
            </a:r>
          </a:p>
          <a:p>
            <a:r>
              <a:rPr lang="en-US"/>
              <a:t>(Oder Beispiel Elternzeit)</a:t>
            </a:r>
          </a:p>
          <a:p>
            <a:endParaRPr lang="en-US"/>
          </a:p>
          <a:p>
            <a:endParaRPr lang="en-US"/>
          </a:p>
          <a:p>
            <a:r>
              <a:rPr lang="en-US"/>
              <a:t>KI kann auch diskriminieren, wenn sie beispielsweise bestimmte Gruppen bevorzugt oder andere Gruppen benachteiligt. Das muss gar nicht mal vorsätzlich geschehen; das liegt häufig an der Qualität der Daten mit der die KI trainiert wird. </a:t>
            </a:r>
          </a:p>
          <a:p>
            <a:endParaRPr lang="en-US"/>
          </a:p>
          <a:p>
            <a:r>
              <a:rPr lang="en-US"/>
              <a:t>In Bewerbungsprozessen ist das aber fatal:</a:t>
            </a:r>
          </a:p>
          <a:p>
            <a:r>
              <a:rPr lang="en-US"/>
              <a:t>- </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Visualisierung:</a:t>
            </a:r>
          </a:p>
          <a:p>
            <a:endParaRPr lang="en-US"/>
          </a:p>
          <a:p>
            <a:r>
              <a:rPr lang="en-US"/>
              <a:t>Icons oder kleine Bilder, die Bildung (z.B. ein Diplom), Erfahrung (eine Uhr oder ein Kalenderblatt), Fähigkeiten (Werkzeug oder Zahnräder) und Schlüsselwörter (Lupe über einem Dokument) darstellen.</a:t>
            </a:r>
          </a:p>
          <a:p>
            <a:endParaRPr lang="en-US"/>
          </a:p>
          <a:p>
            <a:r>
              <a:rPr lang="en-US"/>
              <a:t>Erklärender Text (Stichpunkte):</a:t>
            </a:r>
          </a:p>
          <a:p>
            <a:endParaRPr lang="en-US"/>
          </a:p>
          <a:p>
            <a:r>
              <a:rPr lang="en-US"/>
              <a:t>"KI-Systeme scannen Bewerbungen nach bestimmten Kriterien.“</a:t>
            </a:r>
          </a:p>
          <a:p>
            <a:r>
              <a:rPr lang="en-US"/>
              <a:t>Sie sammeln Informationen aus den Unterlagen (Lebenslauf: Stationen, Abschlüsse, Interessen, usw.</a:t>
            </a:r>
          </a:p>
          <a:p>
            <a:r>
              <a:rPr lang="en-US"/>
              <a:t>"Sie suchen nach Bildungsniveau, Erfahrung und bestimmten Fähigkeiten.“</a:t>
            </a:r>
          </a:p>
          <a:p>
            <a:r>
              <a:rPr lang="en-US"/>
              <a:t>Sie können u.a. auch das Anschreiben analysieren (wie ist der Ton? Freundlich, interessiert, motiviert für die Bewerbung) oder auch Soft Skills bewerten.</a:t>
            </a:r>
          </a:p>
          <a:p>
            <a:endParaRPr lang="en-US"/>
          </a:p>
          <a:p>
            <a:endParaRPr lang="en-US"/>
          </a:p>
          <a:p>
            <a:r>
              <a:rPr lang="en-US"/>
              <a:t>"Ziel: Ein schnellerer und objektiver Auswahlprozess."</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Bildquellen (Attribution nicht notwendig):</a:t>
            </a:r>
          </a:p>
          <a:p>
            <a:r>
              <a:rPr lang="en-US"/>
              <a:t>https://pixabay.com/vectors/rocket-space-earth-launch-7774875/</a:t>
            </a:r>
          </a:p>
          <a:p>
            <a:r>
              <a:rPr lang="en-US"/>
              <a:t>https://pixabay.com/vectors/database-icon-mobile-technology-2389207/</a:t>
            </a:r>
          </a:p>
          <a:p>
            <a:r>
              <a:rPr lang="en-US"/>
              <a:t>https://pixabay.com/vectors/covid-19-epidemic-locked-down-5310346/</a:t>
            </a:r>
          </a:p>
          <a:p>
            <a:r>
              <a:rPr lang="en-US"/>
              <a:t>12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5.png"/><Relationship Id="rId7"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png"/><Relationship Id="rId10" Type="http://schemas.openxmlformats.org/officeDocument/2006/relationships/hyperlink" Target="https://www.vecteezy.com/free-vector/face" TargetMode="External"/><Relationship Id="rId4" Type="http://schemas.openxmlformats.org/officeDocument/2006/relationships/image" Target="../media/image16.png"/><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png"/><Relationship Id="rId7" Type="http://schemas.openxmlformats.org/officeDocument/2006/relationships/image" Target="../media/image40.svg"/><Relationship Id="rId12" Type="http://schemas.openxmlformats.org/officeDocument/2006/relationships/image" Target="../media/image43.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2.png"/><Relationship Id="rId5" Type="http://schemas.openxmlformats.org/officeDocument/2006/relationships/image" Target="../media/image38.png"/><Relationship Id="rId10" Type="http://schemas.openxmlformats.org/officeDocument/2006/relationships/image" Target="../media/image7.svg"/><Relationship Id="rId4" Type="http://schemas.openxmlformats.org/officeDocument/2006/relationships/image" Target="../media/image37.svg"/><Relationship Id="rId9"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14.png"/><Relationship Id="rId7" Type="http://schemas.openxmlformats.org/officeDocument/2006/relationships/image" Target="../media/image45.svg"/><Relationship Id="rId12" Type="http://schemas.openxmlformats.org/officeDocument/2006/relationships/image" Target="../media/image50.png"/><Relationship Id="rId2" Type="http://schemas.openxmlformats.org/officeDocument/2006/relationships/notesSlide" Target="../notesSlides/notesSlide7.xml"/><Relationship Id="rId16"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16.png"/><Relationship Id="rId15" Type="http://schemas.openxmlformats.org/officeDocument/2006/relationships/image" Target="../media/image53.png"/><Relationship Id="rId10" Type="http://schemas.openxmlformats.org/officeDocument/2006/relationships/image" Target="../media/image48.png"/><Relationship Id="rId4" Type="http://schemas.openxmlformats.org/officeDocument/2006/relationships/image" Target="../media/image15.png"/><Relationship Id="rId9" Type="http://schemas.openxmlformats.org/officeDocument/2006/relationships/image" Target="../media/image47.png"/><Relationship Id="rId14" Type="http://schemas.openxmlformats.org/officeDocument/2006/relationships/image" Target="../media/image52.png"/></Relationships>
</file>

<file path=ppt/slides/_rels/slide13.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png"/><Relationship Id="rId3" Type="http://schemas.openxmlformats.org/officeDocument/2006/relationships/image" Target="../media/image14.png"/><Relationship Id="rId7" Type="http://schemas.openxmlformats.org/officeDocument/2006/relationships/image" Target="../media/image45.svg"/><Relationship Id="rId12"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57.png"/><Relationship Id="rId5" Type="http://schemas.openxmlformats.org/officeDocument/2006/relationships/image" Target="../media/image16.png"/><Relationship Id="rId10" Type="http://schemas.openxmlformats.org/officeDocument/2006/relationships/image" Target="../media/image56.gif"/><Relationship Id="rId4" Type="http://schemas.openxmlformats.org/officeDocument/2006/relationships/image" Target="../media/image15.png"/><Relationship Id="rId9" Type="http://schemas.openxmlformats.org/officeDocument/2006/relationships/image" Target="../media/image55.png"/></Relationships>
</file>

<file path=ppt/slides/_rels/slide14.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3.svg"/><Relationship Id="rId18" Type="http://schemas.openxmlformats.org/officeDocument/2006/relationships/image" Target="../media/image68.png"/><Relationship Id="rId3" Type="http://schemas.openxmlformats.org/officeDocument/2006/relationships/image" Target="../media/image36.png"/><Relationship Id="rId7" Type="http://schemas.openxmlformats.org/officeDocument/2006/relationships/image" Target="../media/image40.svg"/><Relationship Id="rId12" Type="http://schemas.openxmlformats.org/officeDocument/2006/relationships/image" Target="../media/image62.png"/><Relationship Id="rId17" Type="http://schemas.openxmlformats.org/officeDocument/2006/relationships/image" Target="../media/image67.svg"/><Relationship Id="rId2" Type="http://schemas.openxmlformats.org/officeDocument/2006/relationships/notesSlide" Target="../notesSlides/notesSlide9.xml"/><Relationship Id="rId16" Type="http://schemas.openxmlformats.org/officeDocument/2006/relationships/image" Target="../media/image66.png"/><Relationship Id="rId20" Type="http://schemas.openxmlformats.org/officeDocument/2006/relationships/hyperlink" Target="https://dl.acm.org/doi/fullHtml/10.1145/3465416.3483305" TargetMode="External"/><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61.svg"/><Relationship Id="rId5" Type="http://schemas.openxmlformats.org/officeDocument/2006/relationships/image" Target="../media/image38.png"/><Relationship Id="rId15" Type="http://schemas.openxmlformats.org/officeDocument/2006/relationships/image" Target="../media/image65.svg"/><Relationship Id="rId10" Type="http://schemas.openxmlformats.org/officeDocument/2006/relationships/image" Target="../media/image60.png"/><Relationship Id="rId19" Type="http://schemas.openxmlformats.org/officeDocument/2006/relationships/image" Target="../media/image69.svg"/><Relationship Id="rId4" Type="http://schemas.openxmlformats.org/officeDocument/2006/relationships/image" Target="../media/image37.svg"/><Relationship Id="rId9" Type="http://schemas.openxmlformats.org/officeDocument/2006/relationships/image" Target="../media/image41.jpeg"/><Relationship Id="rId14" Type="http://schemas.openxmlformats.org/officeDocument/2006/relationships/image" Target="../media/image64.png"/></Relationships>
</file>

<file path=ppt/slides/_rels/slide15.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74.svg"/><Relationship Id="rId18" Type="http://schemas.openxmlformats.org/officeDocument/2006/relationships/image" Target="../media/image79.png"/><Relationship Id="rId26" Type="http://schemas.openxmlformats.org/officeDocument/2006/relationships/image" Target="../media/image87.png"/><Relationship Id="rId3" Type="http://schemas.openxmlformats.org/officeDocument/2006/relationships/image" Target="../media/image15.png"/><Relationship Id="rId21" Type="http://schemas.openxmlformats.org/officeDocument/2006/relationships/image" Target="../media/image82.png"/><Relationship Id="rId7" Type="http://schemas.openxmlformats.org/officeDocument/2006/relationships/image" Target="../media/image24.png"/><Relationship Id="rId12" Type="http://schemas.openxmlformats.org/officeDocument/2006/relationships/image" Target="../media/image73.png"/><Relationship Id="rId17" Type="http://schemas.openxmlformats.org/officeDocument/2006/relationships/image" Target="../media/image78.svg"/><Relationship Id="rId25" Type="http://schemas.openxmlformats.org/officeDocument/2006/relationships/image" Target="../media/image86.png"/><Relationship Id="rId2" Type="http://schemas.openxmlformats.org/officeDocument/2006/relationships/image" Target="../media/image14.png"/><Relationship Id="rId16" Type="http://schemas.openxmlformats.org/officeDocument/2006/relationships/image" Target="../media/image77.png"/><Relationship Id="rId20" Type="http://schemas.openxmlformats.org/officeDocument/2006/relationships/image" Target="../media/image81.png"/><Relationship Id="rId29" Type="http://schemas.openxmlformats.org/officeDocument/2006/relationships/hyperlink" Target="https://dl.acm.org/doi/fullHtml/10.1145/3465416.3483305" TargetMode="External"/><Relationship Id="rId1" Type="http://schemas.openxmlformats.org/officeDocument/2006/relationships/slideLayout" Target="../slideLayouts/slideLayout7.xml"/><Relationship Id="rId6" Type="http://schemas.openxmlformats.org/officeDocument/2006/relationships/image" Target="../media/image23.jpeg"/><Relationship Id="rId11" Type="http://schemas.openxmlformats.org/officeDocument/2006/relationships/image" Target="../media/image72.png"/><Relationship Id="rId24" Type="http://schemas.openxmlformats.org/officeDocument/2006/relationships/image" Target="../media/image85.png"/><Relationship Id="rId5" Type="http://schemas.openxmlformats.org/officeDocument/2006/relationships/image" Target="../media/image22.png"/><Relationship Id="rId15" Type="http://schemas.openxmlformats.org/officeDocument/2006/relationships/image" Target="../media/image76.svg"/><Relationship Id="rId23" Type="http://schemas.openxmlformats.org/officeDocument/2006/relationships/image" Target="../media/image84.png"/><Relationship Id="rId28" Type="http://schemas.openxmlformats.org/officeDocument/2006/relationships/image" Target="../media/image89.svg"/><Relationship Id="rId10" Type="http://schemas.openxmlformats.org/officeDocument/2006/relationships/image" Target="../media/image71.png"/><Relationship Id="rId19" Type="http://schemas.openxmlformats.org/officeDocument/2006/relationships/image" Target="../media/image80.png"/><Relationship Id="rId4" Type="http://schemas.openxmlformats.org/officeDocument/2006/relationships/image" Target="../media/image16.png"/><Relationship Id="rId9" Type="http://schemas.openxmlformats.org/officeDocument/2006/relationships/image" Target="../media/image70.png"/><Relationship Id="rId14" Type="http://schemas.openxmlformats.org/officeDocument/2006/relationships/image" Target="../media/image75.png"/><Relationship Id="rId22" Type="http://schemas.openxmlformats.org/officeDocument/2006/relationships/image" Target="../media/image83.svg"/><Relationship Id="rId27" Type="http://schemas.openxmlformats.org/officeDocument/2006/relationships/image" Target="../media/image88.png"/></Relationships>
</file>

<file path=ppt/slides/_rels/slide16.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14.png"/><Relationship Id="rId7" Type="http://schemas.openxmlformats.org/officeDocument/2006/relationships/image" Target="../media/image91.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16.png"/><Relationship Id="rId10" Type="http://schemas.openxmlformats.org/officeDocument/2006/relationships/image" Target="../media/image5.png"/><Relationship Id="rId4" Type="http://schemas.openxmlformats.org/officeDocument/2006/relationships/image" Target="../media/image15.png"/><Relationship Id="rId9" Type="http://schemas.openxmlformats.org/officeDocument/2006/relationships/image" Target="../media/image93.png"/></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4.png"/><Relationship Id="rId7" Type="http://schemas.openxmlformats.org/officeDocument/2006/relationships/image" Target="../media/image91.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14.png"/><Relationship Id="rId7" Type="http://schemas.openxmlformats.org/officeDocument/2006/relationships/image" Target="../media/image91.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7.sv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5.pn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14.png"/><Relationship Id="rId7" Type="http://schemas.openxmlformats.org/officeDocument/2006/relationships/image" Target="../media/image91.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14.png"/><Relationship Id="rId7" Type="http://schemas.openxmlformats.org/officeDocument/2006/relationships/image" Target="../media/image91.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14.png"/><Relationship Id="rId7" Type="http://schemas.openxmlformats.org/officeDocument/2006/relationships/image" Target="../media/image45.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16.png"/><Relationship Id="rId10" Type="http://schemas.openxmlformats.org/officeDocument/2006/relationships/image" Target="../media/image5.png"/><Relationship Id="rId4" Type="http://schemas.openxmlformats.org/officeDocument/2006/relationships/image" Target="../media/image15.png"/><Relationship Id="rId9" Type="http://schemas.openxmlformats.org/officeDocument/2006/relationships/image" Target="../media/image96.png"/></Relationships>
</file>

<file path=ppt/slides/_rels/slide23.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14.png"/><Relationship Id="rId7" Type="http://schemas.openxmlformats.org/officeDocument/2006/relationships/image" Target="../media/image45.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7.sv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7.png"/><Relationship Id="rId12"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21.png"/><Relationship Id="rId5" Type="http://schemas.openxmlformats.org/officeDocument/2006/relationships/image" Target="../media/image6.png"/><Relationship Id="rId10"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4.png"/><Relationship Id="rId7" Type="http://schemas.openxmlformats.org/officeDocument/2006/relationships/image" Target="../media/image23.jpeg"/><Relationship Id="rId12"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16.png"/><Relationship Id="rId10" Type="http://schemas.openxmlformats.org/officeDocument/2006/relationships/image" Target="../media/image26.png"/><Relationship Id="rId4" Type="http://schemas.openxmlformats.org/officeDocument/2006/relationships/image" Target="../media/image15.png"/><Relationship Id="rId9" Type="http://schemas.openxmlformats.org/officeDocument/2006/relationships/image" Target="../media/image25.sv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4.png"/><Relationship Id="rId7" Type="http://schemas.openxmlformats.org/officeDocument/2006/relationships/image" Target="../media/image7.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1.png"/><Relationship Id="rId3" Type="http://schemas.openxmlformats.org/officeDocument/2006/relationships/image" Target="../media/image14.png"/><Relationship Id="rId7" Type="http://schemas.openxmlformats.org/officeDocument/2006/relationships/image" Target="../media/image23.jpeg"/><Relationship Id="rId12" Type="http://schemas.openxmlformats.org/officeDocument/2006/relationships/hyperlink" Target="https://creativecommons.org/licenses/by/2.0/"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hyperlink" Target="https://www.flickr.com/people/stockcatalog/" TargetMode="External"/><Relationship Id="rId5" Type="http://schemas.openxmlformats.org/officeDocument/2006/relationships/image" Target="../media/image16.png"/><Relationship Id="rId10" Type="http://schemas.openxmlformats.org/officeDocument/2006/relationships/hyperlink" Target="https://flickr.com/photos/151691693@N02/43252259172" TargetMode="External"/><Relationship Id="rId4" Type="http://schemas.openxmlformats.org/officeDocument/2006/relationships/image" Target="../media/image15.png"/><Relationship Id="rId9" Type="http://schemas.openxmlformats.org/officeDocument/2006/relationships/image" Target="../media/image25.svg"/></Relationships>
</file>

<file path=ppt/slides/_rels/slide8.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5.png"/><Relationship Id="rId7"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png"/><Relationship Id="rId10" Type="http://schemas.openxmlformats.org/officeDocument/2006/relationships/image" Target="../media/image33.jpeg"/><Relationship Id="rId4" Type="http://schemas.openxmlformats.org/officeDocument/2006/relationships/image" Target="../media/image16.png"/><Relationship Id="rId9" Type="http://schemas.openxmlformats.org/officeDocument/2006/relationships/image" Target="../media/image32.jpeg"/></Relationships>
</file>

<file path=ppt/slides/_rels/slide9.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5.png"/><Relationship Id="rId7"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png"/><Relationship Id="rId10" Type="http://schemas.openxmlformats.org/officeDocument/2006/relationships/image" Target="../media/image34.png"/><Relationship Id="rId4" Type="http://schemas.openxmlformats.org/officeDocument/2006/relationships/image" Target="../media/image16.png"/><Relationship Id="rId9" Type="http://schemas.openxmlformats.org/officeDocument/2006/relationships/hyperlink" Target="https://www.vecteezy.com/free-vector/cartograph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F4F7"/>
        </a:solidFill>
        <a:effectLst/>
      </p:bgPr>
    </p:bg>
    <p:spTree>
      <p:nvGrpSpPr>
        <p:cNvPr id="1" name=""/>
        <p:cNvGrpSpPr/>
        <p:nvPr/>
      </p:nvGrpSpPr>
      <p:grpSpPr>
        <a:xfrm>
          <a:off x="0" y="0"/>
          <a:ext cx="0" cy="0"/>
          <a:chOff x="0" y="0"/>
          <a:chExt cx="0" cy="0"/>
        </a:xfrm>
      </p:grpSpPr>
      <p:grpSp>
        <p:nvGrpSpPr>
          <p:cNvPr id="2" name="Group 2"/>
          <p:cNvGrpSpPr/>
          <p:nvPr/>
        </p:nvGrpSpPr>
        <p:grpSpPr>
          <a:xfrm>
            <a:off x="13772784" y="8466135"/>
            <a:ext cx="3294183" cy="1189737"/>
            <a:chOff x="0" y="0"/>
            <a:chExt cx="4392244" cy="1586316"/>
          </a:xfrm>
        </p:grpSpPr>
        <p:sp>
          <p:nvSpPr>
            <p:cNvPr id="3" name="Freeform 3"/>
            <p:cNvSpPr/>
            <p:nvPr/>
          </p:nvSpPr>
          <p:spPr>
            <a:xfrm>
              <a:off x="0" y="0"/>
              <a:ext cx="4392295" cy="1586357"/>
            </a:xfrm>
            <a:custGeom>
              <a:avLst/>
              <a:gdLst/>
              <a:ahLst/>
              <a:cxnLst/>
              <a:rect l="l" t="t" r="r" b="b"/>
              <a:pathLst>
                <a:path w="4392295" h="1586357">
                  <a:moveTo>
                    <a:pt x="0" y="0"/>
                  </a:moveTo>
                  <a:lnTo>
                    <a:pt x="4392295" y="0"/>
                  </a:lnTo>
                  <a:lnTo>
                    <a:pt x="4392295" y="1586357"/>
                  </a:lnTo>
                  <a:lnTo>
                    <a:pt x="0" y="1586357"/>
                  </a:lnTo>
                  <a:lnTo>
                    <a:pt x="0" y="0"/>
                  </a:lnTo>
                  <a:close/>
                </a:path>
              </a:pathLst>
            </a:custGeom>
            <a:blipFill>
              <a:blip r:embed="rId3"/>
              <a:stretch>
                <a:fillRect t="-15" r="1" b="-12"/>
              </a:stretch>
            </a:blipFill>
          </p:spPr>
          <p:txBody>
            <a:bodyPr/>
            <a:lstStyle/>
            <a:p>
              <a:endParaRPr lang="de-DE"/>
            </a:p>
          </p:txBody>
        </p:sp>
      </p:grpSp>
      <p:grpSp>
        <p:nvGrpSpPr>
          <p:cNvPr id="4" name="Group 4"/>
          <p:cNvGrpSpPr/>
          <p:nvPr/>
        </p:nvGrpSpPr>
        <p:grpSpPr>
          <a:xfrm>
            <a:off x="15618057" y="8467556"/>
            <a:ext cx="135668" cy="119891"/>
            <a:chOff x="0" y="0"/>
            <a:chExt cx="180891" cy="159855"/>
          </a:xfrm>
        </p:grpSpPr>
        <p:sp>
          <p:nvSpPr>
            <p:cNvPr id="5" name="Freeform 5"/>
            <p:cNvSpPr/>
            <p:nvPr/>
          </p:nvSpPr>
          <p:spPr>
            <a:xfrm>
              <a:off x="0" y="0"/>
              <a:ext cx="180848" cy="159893"/>
            </a:xfrm>
            <a:custGeom>
              <a:avLst/>
              <a:gdLst/>
              <a:ahLst/>
              <a:cxnLst/>
              <a:rect l="l" t="t" r="r" b="b"/>
              <a:pathLst>
                <a:path w="180848" h="159893">
                  <a:moveTo>
                    <a:pt x="0" y="0"/>
                  </a:moveTo>
                  <a:lnTo>
                    <a:pt x="180848" y="0"/>
                  </a:lnTo>
                  <a:lnTo>
                    <a:pt x="180848" y="159893"/>
                  </a:lnTo>
                  <a:lnTo>
                    <a:pt x="0" y="159893"/>
                  </a:lnTo>
                  <a:lnTo>
                    <a:pt x="0" y="0"/>
                  </a:lnTo>
                  <a:close/>
                </a:path>
              </a:pathLst>
            </a:custGeom>
            <a:blipFill>
              <a:blip r:embed="rId4"/>
              <a:stretch>
                <a:fillRect t="-623" r="-23" b="-599"/>
              </a:stretch>
            </a:blipFill>
          </p:spPr>
          <p:txBody>
            <a:bodyPr/>
            <a:lstStyle/>
            <a:p>
              <a:endParaRPr lang="de-DE"/>
            </a:p>
          </p:txBody>
        </p:sp>
      </p:grpSp>
      <p:grpSp>
        <p:nvGrpSpPr>
          <p:cNvPr id="6" name="Group 6"/>
          <p:cNvGrpSpPr/>
          <p:nvPr/>
        </p:nvGrpSpPr>
        <p:grpSpPr>
          <a:xfrm>
            <a:off x="14236766" y="8489479"/>
            <a:ext cx="3314985" cy="1167779"/>
            <a:chOff x="0" y="0"/>
            <a:chExt cx="4419980" cy="1557039"/>
          </a:xfrm>
        </p:grpSpPr>
        <p:sp>
          <p:nvSpPr>
            <p:cNvPr id="7" name="Freeform 7"/>
            <p:cNvSpPr/>
            <p:nvPr/>
          </p:nvSpPr>
          <p:spPr>
            <a:xfrm>
              <a:off x="0" y="0"/>
              <a:ext cx="4419981" cy="1557020"/>
            </a:xfrm>
            <a:custGeom>
              <a:avLst/>
              <a:gdLst/>
              <a:ahLst/>
              <a:cxnLst/>
              <a:rect l="l" t="t" r="r" b="b"/>
              <a:pathLst>
                <a:path w="4419981" h="1557020">
                  <a:moveTo>
                    <a:pt x="0" y="0"/>
                  </a:moveTo>
                  <a:lnTo>
                    <a:pt x="4419981" y="0"/>
                  </a:lnTo>
                  <a:lnTo>
                    <a:pt x="4419981" y="1557020"/>
                  </a:lnTo>
                  <a:lnTo>
                    <a:pt x="0" y="1557020"/>
                  </a:lnTo>
                  <a:lnTo>
                    <a:pt x="0" y="0"/>
                  </a:lnTo>
                  <a:close/>
                </a:path>
              </a:pathLst>
            </a:custGeom>
            <a:blipFill>
              <a:blip r:embed="rId5"/>
              <a:stretch>
                <a:fillRect t="-23" b="-24"/>
              </a:stretch>
            </a:blipFill>
          </p:spPr>
          <p:txBody>
            <a:bodyPr/>
            <a:lstStyle/>
            <a:p>
              <a:endParaRPr lang="de-DE"/>
            </a:p>
          </p:txBody>
        </p:sp>
      </p:grpSp>
      <p:grpSp>
        <p:nvGrpSpPr>
          <p:cNvPr id="8" name="Group 8"/>
          <p:cNvGrpSpPr/>
          <p:nvPr/>
        </p:nvGrpSpPr>
        <p:grpSpPr>
          <a:xfrm>
            <a:off x="0" y="1828800"/>
            <a:ext cx="18288000" cy="5763381"/>
            <a:chOff x="0" y="0"/>
            <a:chExt cx="24384000" cy="7684508"/>
          </a:xfrm>
        </p:grpSpPr>
        <p:sp>
          <p:nvSpPr>
            <p:cNvPr id="9" name="Freeform 9"/>
            <p:cNvSpPr/>
            <p:nvPr/>
          </p:nvSpPr>
          <p:spPr>
            <a:xfrm>
              <a:off x="0" y="0"/>
              <a:ext cx="24384000" cy="7684516"/>
            </a:xfrm>
            <a:custGeom>
              <a:avLst/>
              <a:gdLst/>
              <a:ahLst/>
              <a:cxnLst/>
              <a:rect l="l" t="t" r="r" b="b"/>
              <a:pathLst>
                <a:path w="24384000" h="7684516">
                  <a:moveTo>
                    <a:pt x="0" y="0"/>
                  </a:moveTo>
                  <a:lnTo>
                    <a:pt x="24384000" y="0"/>
                  </a:lnTo>
                  <a:lnTo>
                    <a:pt x="24384000" y="7684516"/>
                  </a:lnTo>
                  <a:lnTo>
                    <a:pt x="0" y="7684516"/>
                  </a:lnTo>
                  <a:lnTo>
                    <a:pt x="0" y="0"/>
                  </a:lnTo>
                  <a:close/>
                </a:path>
              </a:pathLst>
            </a:custGeom>
            <a:blipFill>
              <a:blip r:embed="rId6"/>
              <a:stretch>
                <a:fillRect t="-40661" b="-40660"/>
              </a:stretch>
            </a:blipFill>
          </p:spPr>
          <p:txBody>
            <a:bodyPr/>
            <a:lstStyle/>
            <a:p>
              <a:endParaRPr lang="de-DE"/>
            </a:p>
          </p:txBody>
        </p:sp>
      </p:grpSp>
      <p:grpSp>
        <p:nvGrpSpPr>
          <p:cNvPr id="10" name="Group 10"/>
          <p:cNvGrpSpPr/>
          <p:nvPr/>
        </p:nvGrpSpPr>
        <p:grpSpPr>
          <a:xfrm>
            <a:off x="114383" y="7811256"/>
            <a:ext cx="3791441" cy="2370030"/>
            <a:chOff x="0" y="0"/>
            <a:chExt cx="5055255" cy="3160040"/>
          </a:xfrm>
        </p:grpSpPr>
        <p:sp>
          <p:nvSpPr>
            <p:cNvPr id="11" name="Freeform 11"/>
            <p:cNvSpPr/>
            <p:nvPr/>
          </p:nvSpPr>
          <p:spPr>
            <a:xfrm>
              <a:off x="0" y="0"/>
              <a:ext cx="5055235" cy="3160014"/>
            </a:xfrm>
            <a:custGeom>
              <a:avLst/>
              <a:gdLst/>
              <a:ahLst/>
              <a:cxnLst/>
              <a:rect l="l" t="t" r="r" b="b"/>
              <a:pathLst>
                <a:path w="5055235" h="3160014">
                  <a:moveTo>
                    <a:pt x="0" y="0"/>
                  </a:moveTo>
                  <a:lnTo>
                    <a:pt x="5055235" y="0"/>
                  </a:lnTo>
                  <a:lnTo>
                    <a:pt x="5055235" y="3160014"/>
                  </a:lnTo>
                  <a:lnTo>
                    <a:pt x="0" y="3160014"/>
                  </a:lnTo>
                  <a:lnTo>
                    <a:pt x="0" y="0"/>
                  </a:lnTo>
                  <a:close/>
                </a:path>
              </a:pathLst>
            </a:custGeom>
            <a:blipFill>
              <a:blip r:embed="rId7"/>
              <a:stretch>
                <a:fillRect t="-2105" b="-2106"/>
              </a:stretch>
            </a:blipFill>
          </p:spPr>
          <p:txBody>
            <a:bodyPr/>
            <a:lstStyle/>
            <a:p>
              <a:endParaRPr lang="de-DE"/>
            </a:p>
          </p:txBody>
        </p:sp>
      </p:grpSp>
      <p:sp>
        <p:nvSpPr>
          <p:cNvPr id="12" name="TextBox 12"/>
          <p:cNvSpPr txBox="1"/>
          <p:nvPr/>
        </p:nvSpPr>
        <p:spPr>
          <a:xfrm>
            <a:off x="114383" y="154810"/>
            <a:ext cx="18059234" cy="1349844"/>
          </a:xfrm>
          <a:prstGeom prst="rect">
            <a:avLst/>
          </a:prstGeom>
        </p:spPr>
        <p:txBody>
          <a:bodyPr lIns="0" tIns="0" rIns="0" bIns="0" rtlCol="0" anchor="t">
            <a:spAutoFit/>
          </a:bodyPr>
          <a:lstStyle/>
          <a:p>
            <a:pPr algn="l">
              <a:lnSpc>
                <a:spcPts val="10501"/>
              </a:lnSpc>
            </a:pPr>
            <a:r>
              <a:rPr lang="en-US" sz="7501">
                <a:solidFill>
                  <a:srgbClr val="00285A"/>
                </a:solidFill>
                <a:latin typeface="Exo 2 Semi-Bold"/>
              </a:rPr>
              <a:t>Bewerbungsverfahren SamtpfotenRein</a:t>
            </a:r>
          </a:p>
        </p:txBody>
      </p:sp>
      <p:sp>
        <p:nvSpPr>
          <p:cNvPr id="13" name="TextBox 13"/>
          <p:cNvSpPr txBox="1"/>
          <p:nvPr/>
        </p:nvSpPr>
        <p:spPr>
          <a:xfrm>
            <a:off x="3529028" y="7429574"/>
            <a:ext cx="18059234" cy="970756"/>
          </a:xfrm>
          <a:prstGeom prst="rect">
            <a:avLst/>
          </a:prstGeom>
        </p:spPr>
        <p:txBody>
          <a:bodyPr lIns="0" tIns="0" rIns="0" bIns="0" rtlCol="0" anchor="t">
            <a:spAutoFit/>
          </a:bodyPr>
          <a:lstStyle/>
          <a:p>
            <a:pPr algn="l">
              <a:lnSpc>
                <a:spcPts val="7000"/>
              </a:lnSpc>
            </a:pPr>
            <a:r>
              <a:rPr lang="en-US" sz="4999">
                <a:solidFill>
                  <a:srgbClr val="00285A"/>
                </a:solidFill>
                <a:latin typeface="Exo 2 Semi-Bold"/>
              </a:rPr>
              <a:t>Workshop zu KI im Personalwesen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866754" y="8913483"/>
            <a:ext cx="2489672" cy="899177"/>
            <a:chOff x="0" y="0"/>
            <a:chExt cx="3319563" cy="1198903"/>
          </a:xfrm>
        </p:grpSpPr>
        <p:sp>
          <p:nvSpPr>
            <p:cNvPr id="3" name="Freeform 3"/>
            <p:cNvSpPr/>
            <p:nvPr/>
          </p:nvSpPr>
          <p:spPr>
            <a:xfrm>
              <a:off x="0" y="0"/>
              <a:ext cx="3319526" cy="1198880"/>
            </a:xfrm>
            <a:custGeom>
              <a:avLst/>
              <a:gdLst/>
              <a:ahLst/>
              <a:cxnLst/>
              <a:rect l="l" t="t" r="r" b="b"/>
              <a:pathLst>
                <a:path w="3319526" h="1198880">
                  <a:moveTo>
                    <a:pt x="0" y="0"/>
                  </a:moveTo>
                  <a:lnTo>
                    <a:pt x="3319526" y="0"/>
                  </a:lnTo>
                  <a:lnTo>
                    <a:pt x="3319526" y="1198880"/>
                  </a:lnTo>
                  <a:lnTo>
                    <a:pt x="0" y="1198880"/>
                  </a:lnTo>
                  <a:lnTo>
                    <a:pt x="0" y="0"/>
                  </a:lnTo>
                  <a:close/>
                </a:path>
              </a:pathLst>
            </a:custGeom>
            <a:blipFill>
              <a:blip r:embed="rId2"/>
              <a:stretch>
                <a:fillRect t="-198" r="-1" b="-200"/>
              </a:stretch>
            </a:blipFill>
          </p:spPr>
          <p:txBody>
            <a:bodyPr/>
            <a:lstStyle/>
            <a:p>
              <a:endParaRPr lang="de-DE"/>
            </a:p>
          </p:txBody>
        </p:sp>
      </p:grpSp>
      <p:grpSp>
        <p:nvGrpSpPr>
          <p:cNvPr id="4" name="Group 4"/>
          <p:cNvGrpSpPr/>
          <p:nvPr/>
        </p:nvGrpSpPr>
        <p:grpSpPr>
          <a:xfrm>
            <a:off x="16261372" y="8914557"/>
            <a:ext cx="102535" cy="90611"/>
            <a:chOff x="0" y="0"/>
            <a:chExt cx="136713" cy="120815"/>
          </a:xfrm>
        </p:grpSpPr>
        <p:sp>
          <p:nvSpPr>
            <p:cNvPr id="5" name="Freeform 5"/>
            <p:cNvSpPr/>
            <p:nvPr/>
          </p:nvSpPr>
          <p:spPr>
            <a:xfrm>
              <a:off x="0" y="0"/>
              <a:ext cx="136652" cy="120777"/>
            </a:xfrm>
            <a:custGeom>
              <a:avLst/>
              <a:gdLst/>
              <a:ahLst/>
              <a:cxnLst/>
              <a:rect l="l" t="t" r="r" b="b"/>
              <a:pathLst>
                <a:path w="136652" h="120777">
                  <a:moveTo>
                    <a:pt x="0" y="0"/>
                  </a:moveTo>
                  <a:lnTo>
                    <a:pt x="136652" y="0"/>
                  </a:lnTo>
                  <a:lnTo>
                    <a:pt x="136652" y="120777"/>
                  </a:lnTo>
                  <a:lnTo>
                    <a:pt x="0" y="120777"/>
                  </a:lnTo>
                  <a:lnTo>
                    <a:pt x="0" y="0"/>
                  </a:lnTo>
                  <a:close/>
                </a:path>
              </a:pathLst>
            </a:custGeom>
            <a:blipFill>
              <a:blip r:embed="rId3"/>
              <a:stretch>
                <a:fillRect l="-497" r="-542" b="-31"/>
              </a:stretch>
            </a:blipFill>
          </p:spPr>
          <p:txBody>
            <a:bodyPr/>
            <a:lstStyle/>
            <a:p>
              <a:endParaRPr lang="de-DE"/>
            </a:p>
          </p:txBody>
        </p:sp>
      </p:grpSp>
      <p:grpSp>
        <p:nvGrpSpPr>
          <p:cNvPr id="6" name="Group 6"/>
          <p:cNvGrpSpPr/>
          <p:nvPr/>
        </p:nvGrpSpPr>
        <p:grpSpPr>
          <a:xfrm>
            <a:off x="15217422" y="8931126"/>
            <a:ext cx="2505394" cy="882583"/>
            <a:chOff x="0" y="0"/>
            <a:chExt cx="3340525" cy="1176777"/>
          </a:xfrm>
        </p:grpSpPr>
        <p:sp>
          <p:nvSpPr>
            <p:cNvPr id="7" name="Freeform 7"/>
            <p:cNvSpPr/>
            <p:nvPr/>
          </p:nvSpPr>
          <p:spPr>
            <a:xfrm>
              <a:off x="0" y="0"/>
              <a:ext cx="3340481" cy="1176782"/>
            </a:xfrm>
            <a:custGeom>
              <a:avLst/>
              <a:gdLst/>
              <a:ahLst/>
              <a:cxnLst/>
              <a:rect l="l" t="t" r="r" b="b"/>
              <a:pathLst>
                <a:path w="3340481" h="1176782">
                  <a:moveTo>
                    <a:pt x="0" y="0"/>
                  </a:moveTo>
                  <a:lnTo>
                    <a:pt x="3340481" y="0"/>
                  </a:lnTo>
                  <a:lnTo>
                    <a:pt x="3340481" y="1176782"/>
                  </a:lnTo>
                  <a:lnTo>
                    <a:pt x="0" y="1176782"/>
                  </a:lnTo>
                  <a:lnTo>
                    <a:pt x="0" y="0"/>
                  </a:lnTo>
                  <a:close/>
                </a:path>
              </a:pathLst>
            </a:custGeom>
            <a:blipFill>
              <a:blip r:embed="rId4"/>
              <a:stretch>
                <a:fillRect r="-1"/>
              </a:stretch>
            </a:blipFill>
          </p:spPr>
          <p:txBody>
            <a:bodyPr/>
            <a:lstStyle/>
            <a:p>
              <a:endParaRPr lang="de-DE"/>
            </a:p>
          </p:txBody>
        </p:sp>
      </p:grpSp>
      <p:grpSp>
        <p:nvGrpSpPr>
          <p:cNvPr id="8" name="Group 8"/>
          <p:cNvGrpSpPr/>
          <p:nvPr/>
        </p:nvGrpSpPr>
        <p:grpSpPr>
          <a:xfrm>
            <a:off x="546985" y="8862131"/>
            <a:ext cx="1846604" cy="1001881"/>
            <a:chOff x="0" y="0"/>
            <a:chExt cx="2462139" cy="1335841"/>
          </a:xfrm>
        </p:grpSpPr>
        <p:sp>
          <p:nvSpPr>
            <p:cNvPr id="9" name="Freeform 9"/>
            <p:cNvSpPr/>
            <p:nvPr/>
          </p:nvSpPr>
          <p:spPr>
            <a:xfrm>
              <a:off x="0" y="0"/>
              <a:ext cx="2462149" cy="1335786"/>
            </a:xfrm>
            <a:custGeom>
              <a:avLst/>
              <a:gdLst/>
              <a:ahLst/>
              <a:cxnLst/>
              <a:rect l="l" t="t" r="r" b="b"/>
              <a:pathLst>
                <a:path w="2462149" h="1335786">
                  <a:moveTo>
                    <a:pt x="0" y="0"/>
                  </a:moveTo>
                  <a:lnTo>
                    <a:pt x="2462149" y="0"/>
                  </a:lnTo>
                  <a:lnTo>
                    <a:pt x="2462149" y="1335786"/>
                  </a:lnTo>
                  <a:lnTo>
                    <a:pt x="0" y="1335786"/>
                  </a:lnTo>
                  <a:lnTo>
                    <a:pt x="0" y="0"/>
                  </a:lnTo>
                  <a:close/>
                </a:path>
              </a:pathLst>
            </a:custGeom>
            <a:blipFill>
              <a:blip r:embed="rId5"/>
              <a:stretch>
                <a:fillRect b="-4"/>
              </a:stretch>
            </a:blipFill>
          </p:spPr>
          <p:txBody>
            <a:bodyPr/>
            <a:lstStyle/>
            <a:p>
              <a:endParaRPr lang="de-DE"/>
            </a:p>
          </p:txBody>
        </p:sp>
      </p:grpSp>
      <p:grpSp>
        <p:nvGrpSpPr>
          <p:cNvPr id="10" name="Group 10"/>
          <p:cNvGrpSpPr/>
          <p:nvPr/>
        </p:nvGrpSpPr>
        <p:grpSpPr>
          <a:xfrm>
            <a:off x="610695" y="8441163"/>
            <a:ext cx="2323165" cy="1383184"/>
            <a:chOff x="0" y="0"/>
            <a:chExt cx="3097553" cy="1844245"/>
          </a:xfrm>
        </p:grpSpPr>
        <p:sp>
          <p:nvSpPr>
            <p:cNvPr id="11" name="Freeform 11" descr="S04 HTW Berlin Logo pos FARBIG RGB1"/>
            <p:cNvSpPr/>
            <p:nvPr/>
          </p:nvSpPr>
          <p:spPr>
            <a:xfrm>
              <a:off x="0" y="0"/>
              <a:ext cx="3097530" cy="1844294"/>
            </a:xfrm>
            <a:custGeom>
              <a:avLst/>
              <a:gdLst/>
              <a:ahLst/>
              <a:cxnLst/>
              <a:rect l="l" t="t" r="r" b="b"/>
              <a:pathLst>
                <a:path w="3097530" h="1844294">
                  <a:moveTo>
                    <a:pt x="0" y="0"/>
                  </a:moveTo>
                  <a:lnTo>
                    <a:pt x="3097530" y="0"/>
                  </a:lnTo>
                  <a:lnTo>
                    <a:pt x="3097530" y="1844294"/>
                  </a:lnTo>
                  <a:lnTo>
                    <a:pt x="0" y="1844294"/>
                  </a:lnTo>
                  <a:lnTo>
                    <a:pt x="0" y="0"/>
                  </a:lnTo>
                  <a:close/>
                </a:path>
              </a:pathLst>
            </a:custGeom>
            <a:blipFill>
              <a:blip r:embed="rId6"/>
              <a:stretch>
                <a:fillRect t="-35" b="-32"/>
              </a:stretch>
            </a:blipFill>
          </p:spPr>
          <p:txBody>
            <a:bodyPr/>
            <a:lstStyle/>
            <a:p>
              <a:endParaRPr lang="de-DE"/>
            </a:p>
          </p:txBody>
        </p:sp>
      </p:grpSp>
      <p:sp>
        <p:nvSpPr>
          <p:cNvPr id="12" name="Freeform 12"/>
          <p:cNvSpPr/>
          <p:nvPr/>
        </p:nvSpPr>
        <p:spPr>
          <a:xfrm>
            <a:off x="-9529" y="648963"/>
            <a:ext cx="18294001" cy="7832312"/>
          </a:xfrm>
          <a:custGeom>
            <a:avLst/>
            <a:gdLst/>
            <a:ahLst/>
            <a:cxnLst/>
            <a:rect l="l" t="t" r="r" b="b"/>
            <a:pathLst>
              <a:path w="18294001" h="7832312">
                <a:moveTo>
                  <a:pt x="0" y="0"/>
                </a:moveTo>
                <a:lnTo>
                  <a:pt x="18294001" y="0"/>
                </a:lnTo>
                <a:lnTo>
                  <a:pt x="18294001" y="7832312"/>
                </a:lnTo>
                <a:lnTo>
                  <a:pt x="0" y="78323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13" name="TextBox 13"/>
          <p:cNvSpPr txBox="1"/>
          <p:nvPr/>
        </p:nvSpPr>
        <p:spPr>
          <a:xfrm>
            <a:off x="588565" y="1436884"/>
            <a:ext cx="8466972" cy="346911"/>
          </a:xfrm>
          <a:prstGeom prst="rect">
            <a:avLst/>
          </a:prstGeom>
        </p:spPr>
        <p:txBody>
          <a:bodyPr lIns="0" tIns="0" rIns="0" bIns="0" rtlCol="0" anchor="t">
            <a:spAutoFit/>
          </a:bodyPr>
          <a:lstStyle/>
          <a:p>
            <a:pPr algn="l">
              <a:lnSpc>
                <a:spcPts val="4374"/>
              </a:lnSpc>
            </a:pPr>
            <a:r>
              <a:rPr lang="en-US" sz="4051">
                <a:solidFill>
                  <a:srgbClr val="00285A"/>
                </a:solidFill>
                <a:latin typeface="Roboto Bold"/>
              </a:rPr>
              <a:t>Beispiel: Face ID</a:t>
            </a:r>
          </a:p>
        </p:txBody>
      </p:sp>
      <p:grpSp>
        <p:nvGrpSpPr>
          <p:cNvPr id="14" name="Group 14"/>
          <p:cNvGrpSpPr/>
          <p:nvPr/>
        </p:nvGrpSpPr>
        <p:grpSpPr>
          <a:xfrm>
            <a:off x="6580690" y="2579223"/>
            <a:ext cx="5132575" cy="5132575"/>
            <a:chOff x="0" y="0"/>
            <a:chExt cx="6843433" cy="6843433"/>
          </a:xfrm>
        </p:grpSpPr>
        <p:sp>
          <p:nvSpPr>
            <p:cNvPr id="15" name="Freeform 15"/>
            <p:cNvSpPr/>
            <p:nvPr/>
          </p:nvSpPr>
          <p:spPr>
            <a:xfrm>
              <a:off x="0" y="0"/>
              <a:ext cx="6843395" cy="6843395"/>
            </a:xfrm>
            <a:custGeom>
              <a:avLst/>
              <a:gdLst/>
              <a:ahLst/>
              <a:cxnLst/>
              <a:rect l="l" t="t" r="r" b="b"/>
              <a:pathLst>
                <a:path w="6843395" h="6843395">
                  <a:moveTo>
                    <a:pt x="0" y="0"/>
                  </a:moveTo>
                  <a:lnTo>
                    <a:pt x="6843395" y="0"/>
                  </a:lnTo>
                  <a:lnTo>
                    <a:pt x="6843395" y="6843395"/>
                  </a:lnTo>
                  <a:lnTo>
                    <a:pt x="0" y="6843395"/>
                  </a:lnTo>
                  <a:lnTo>
                    <a:pt x="0" y="0"/>
                  </a:lnTo>
                  <a:close/>
                </a:path>
              </a:pathLst>
            </a:custGeom>
            <a:blipFill>
              <a:blip r:embed="rId9"/>
              <a:stretch>
                <a:fillRect/>
              </a:stretch>
            </a:blipFill>
          </p:spPr>
          <p:txBody>
            <a:bodyPr/>
            <a:lstStyle/>
            <a:p>
              <a:endParaRPr lang="de-DE"/>
            </a:p>
          </p:txBody>
        </p:sp>
      </p:grpSp>
      <p:sp>
        <p:nvSpPr>
          <p:cNvPr id="16" name="TextBox 16"/>
          <p:cNvSpPr txBox="1"/>
          <p:nvPr/>
        </p:nvSpPr>
        <p:spPr>
          <a:xfrm>
            <a:off x="594233" y="7432403"/>
            <a:ext cx="8552745" cy="1029102"/>
          </a:xfrm>
          <a:prstGeom prst="rect">
            <a:avLst/>
          </a:prstGeom>
        </p:spPr>
        <p:txBody>
          <a:bodyPr lIns="0" tIns="0" rIns="0" bIns="0" rtlCol="0" anchor="t">
            <a:spAutoFit/>
          </a:bodyPr>
          <a:lstStyle/>
          <a:p>
            <a:pPr algn="l">
              <a:lnSpc>
                <a:spcPts val="1620"/>
              </a:lnSpc>
            </a:pPr>
            <a:r>
              <a:rPr lang="en-US" sz="1500" u="sng">
                <a:solidFill>
                  <a:srgbClr val="0000FF"/>
                </a:solidFill>
                <a:latin typeface="Roboto Bold"/>
                <a:hlinkClick r:id="rId10" tooltip="https://www.vecteezy.com/free-vector/face"/>
              </a:rPr>
              <a:t>Face Vectors by Vecteezy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861914" y="8910002"/>
            <a:ext cx="2488861" cy="898826"/>
          </a:xfrm>
          <a:custGeom>
            <a:avLst/>
            <a:gdLst/>
            <a:ahLst/>
            <a:cxnLst/>
            <a:rect l="l" t="t" r="r" b="b"/>
            <a:pathLst>
              <a:path w="2488861" h="898826">
                <a:moveTo>
                  <a:pt x="0" y="0"/>
                </a:moveTo>
                <a:lnTo>
                  <a:pt x="2488861" y="0"/>
                </a:lnTo>
                <a:lnTo>
                  <a:pt x="2488861" y="898826"/>
                </a:lnTo>
                <a:lnTo>
                  <a:pt x="0" y="8988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3" name="Freeform 3"/>
          <p:cNvSpPr/>
          <p:nvPr/>
        </p:nvSpPr>
        <p:spPr>
          <a:xfrm>
            <a:off x="16256077" y="8911076"/>
            <a:ext cx="102502" cy="90576"/>
          </a:xfrm>
          <a:custGeom>
            <a:avLst/>
            <a:gdLst/>
            <a:ahLst/>
            <a:cxnLst/>
            <a:rect l="l" t="t" r="r" b="b"/>
            <a:pathLst>
              <a:path w="102502" h="90576">
                <a:moveTo>
                  <a:pt x="0" y="0"/>
                </a:moveTo>
                <a:lnTo>
                  <a:pt x="102502" y="0"/>
                </a:lnTo>
                <a:lnTo>
                  <a:pt x="102502" y="90576"/>
                </a:lnTo>
                <a:lnTo>
                  <a:pt x="0" y="90576"/>
                </a:lnTo>
                <a:lnTo>
                  <a:pt x="0" y="0"/>
                </a:lnTo>
                <a:close/>
              </a:path>
            </a:pathLst>
          </a:custGeom>
          <a:blipFill>
            <a:blip r:embed="rId5"/>
            <a:stretch>
              <a:fillRect t="-1107" b="-1107"/>
            </a:stretch>
          </a:blipFill>
        </p:spPr>
        <p:txBody>
          <a:bodyPr/>
          <a:lstStyle/>
          <a:p>
            <a:endParaRPr lang="de-DE"/>
          </a:p>
        </p:txBody>
      </p:sp>
      <p:sp>
        <p:nvSpPr>
          <p:cNvPr id="4" name="Freeform 4"/>
          <p:cNvSpPr/>
          <p:nvPr/>
        </p:nvSpPr>
        <p:spPr>
          <a:xfrm>
            <a:off x="15212467" y="8927638"/>
            <a:ext cx="2504578" cy="882238"/>
          </a:xfrm>
          <a:custGeom>
            <a:avLst/>
            <a:gdLst/>
            <a:ahLst/>
            <a:cxnLst/>
            <a:rect l="l" t="t" r="r" b="b"/>
            <a:pathLst>
              <a:path w="2504578" h="882238">
                <a:moveTo>
                  <a:pt x="0" y="0"/>
                </a:moveTo>
                <a:lnTo>
                  <a:pt x="2504578" y="0"/>
                </a:lnTo>
                <a:lnTo>
                  <a:pt x="2504578" y="882238"/>
                </a:lnTo>
                <a:lnTo>
                  <a:pt x="0" y="8822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sp>
        <p:nvSpPr>
          <p:cNvPr id="5" name="Freeform 5" descr="S04 HTW Berlin Logo pos FARBIG RGB1"/>
          <p:cNvSpPr/>
          <p:nvPr/>
        </p:nvSpPr>
        <p:spPr>
          <a:xfrm>
            <a:off x="405851" y="9001652"/>
            <a:ext cx="1782315" cy="1061100"/>
          </a:xfrm>
          <a:custGeom>
            <a:avLst/>
            <a:gdLst/>
            <a:ahLst/>
            <a:cxnLst/>
            <a:rect l="l" t="t" r="r" b="b"/>
            <a:pathLst>
              <a:path w="1782315" h="1061100">
                <a:moveTo>
                  <a:pt x="0" y="0"/>
                </a:moveTo>
                <a:lnTo>
                  <a:pt x="1782315" y="0"/>
                </a:lnTo>
                <a:lnTo>
                  <a:pt x="1782315" y="1061100"/>
                </a:lnTo>
                <a:lnTo>
                  <a:pt x="0" y="1061100"/>
                </a:lnTo>
                <a:lnTo>
                  <a:pt x="0" y="0"/>
                </a:lnTo>
                <a:close/>
              </a:path>
            </a:pathLst>
          </a:custGeom>
          <a:blipFill>
            <a:blip r:embed="rId8"/>
            <a:stretch>
              <a:fillRect b="-6"/>
            </a:stretch>
          </a:blipFill>
        </p:spPr>
        <p:txBody>
          <a:bodyPr/>
          <a:lstStyle/>
          <a:p>
            <a:endParaRPr lang="de-DE"/>
          </a:p>
        </p:txBody>
      </p:sp>
      <p:sp>
        <p:nvSpPr>
          <p:cNvPr id="6" name="Freeform 6"/>
          <p:cNvSpPr/>
          <p:nvPr/>
        </p:nvSpPr>
        <p:spPr>
          <a:xfrm>
            <a:off x="-5956" y="653344"/>
            <a:ext cx="18294001" cy="8108969"/>
          </a:xfrm>
          <a:custGeom>
            <a:avLst/>
            <a:gdLst/>
            <a:ahLst/>
            <a:cxnLst/>
            <a:rect l="l" t="t" r="r" b="b"/>
            <a:pathLst>
              <a:path w="18294001" h="8108969">
                <a:moveTo>
                  <a:pt x="0" y="0"/>
                </a:moveTo>
                <a:lnTo>
                  <a:pt x="18294001" y="0"/>
                </a:lnTo>
                <a:lnTo>
                  <a:pt x="18294001" y="8108969"/>
                </a:lnTo>
                <a:lnTo>
                  <a:pt x="0" y="81089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sp>
        <p:nvSpPr>
          <p:cNvPr id="7" name="TextBox 7"/>
          <p:cNvSpPr txBox="1"/>
          <p:nvPr/>
        </p:nvSpPr>
        <p:spPr>
          <a:xfrm>
            <a:off x="220407" y="3020326"/>
            <a:ext cx="17029491" cy="5741988"/>
          </a:xfrm>
          <a:prstGeom prst="rect">
            <a:avLst/>
          </a:prstGeom>
        </p:spPr>
        <p:txBody>
          <a:bodyPr lIns="0" tIns="0" rIns="0" bIns="0" rtlCol="0" anchor="t">
            <a:spAutoFit/>
          </a:bodyPr>
          <a:lstStyle/>
          <a:p>
            <a:pPr algn="l">
              <a:lnSpc>
                <a:spcPts val="5598"/>
              </a:lnSpc>
            </a:pPr>
            <a:r>
              <a:rPr lang="en-US" sz="3999">
                <a:solidFill>
                  <a:srgbClr val="00285A"/>
                </a:solidFill>
                <a:latin typeface="Roboto Bold"/>
              </a:rPr>
              <a:t>Kriterien:</a:t>
            </a:r>
          </a:p>
          <a:p>
            <a:pPr marL="863384" lvl="1" indent="-431692" algn="l">
              <a:lnSpc>
                <a:spcPts val="5598"/>
              </a:lnSpc>
              <a:buFont typeface="Arial"/>
              <a:buChar char="•"/>
            </a:pPr>
            <a:r>
              <a:rPr lang="en-US" sz="3999">
                <a:solidFill>
                  <a:srgbClr val="00285A"/>
                </a:solidFill>
                <a:latin typeface="Roboto Bold"/>
              </a:rPr>
              <a:t>Berufserfahrung und Bildungsniveau</a:t>
            </a:r>
          </a:p>
          <a:p>
            <a:pPr marL="863384" lvl="1" indent="-431692" algn="l">
              <a:lnSpc>
                <a:spcPts val="5598"/>
              </a:lnSpc>
              <a:buFont typeface="Arial"/>
              <a:buChar char="•"/>
            </a:pPr>
            <a:r>
              <a:rPr lang="en-US" sz="3999">
                <a:solidFill>
                  <a:srgbClr val="00285A"/>
                </a:solidFill>
                <a:latin typeface="Roboto Bold"/>
              </a:rPr>
              <a:t>Fähigkeiten und Kompetenzen</a:t>
            </a:r>
          </a:p>
          <a:p>
            <a:pPr marL="863384" lvl="1" indent="-431692" algn="l">
              <a:lnSpc>
                <a:spcPts val="5598"/>
              </a:lnSpc>
              <a:buFont typeface="Arial"/>
              <a:buChar char="•"/>
            </a:pPr>
            <a:r>
              <a:rPr lang="en-US" sz="3999">
                <a:solidFill>
                  <a:srgbClr val="00285A"/>
                </a:solidFill>
                <a:latin typeface="Roboto Bold"/>
              </a:rPr>
              <a:t>Sprachliche Ausdrucksfähigkeit</a:t>
            </a:r>
          </a:p>
          <a:p>
            <a:pPr algn="l">
              <a:lnSpc>
                <a:spcPts val="5598"/>
              </a:lnSpc>
            </a:pPr>
            <a:r>
              <a:rPr lang="en-US" sz="3999">
                <a:solidFill>
                  <a:srgbClr val="00285A"/>
                </a:solidFill>
                <a:latin typeface="Roboto Bold"/>
              </a:rPr>
              <a:t>Vorurteile:</a:t>
            </a:r>
          </a:p>
          <a:p>
            <a:pPr marL="863384" lvl="1" indent="-431692" algn="l">
              <a:lnSpc>
                <a:spcPts val="5598"/>
              </a:lnSpc>
              <a:buFont typeface="Arial"/>
              <a:buChar char="•"/>
            </a:pPr>
            <a:r>
              <a:rPr lang="en-US" sz="3999">
                <a:solidFill>
                  <a:srgbClr val="00285A"/>
                </a:solidFill>
                <a:latin typeface="Roboto Bold"/>
              </a:rPr>
              <a:t>Äußerlichkeiten</a:t>
            </a:r>
          </a:p>
          <a:p>
            <a:pPr marL="863384" lvl="1" indent="-431692" algn="l">
              <a:lnSpc>
                <a:spcPts val="5598"/>
              </a:lnSpc>
              <a:buFont typeface="Arial"/>
              <a:buChar char="•"/>
            </a:pPr>
            <a:r>
              <a:rPr lang="en-US" sz="3999">
                <a:solidFill>
                  <a:srgbClr val="00285A"/>
                </a:solidFill>
                <a:latin typeface="Roboto Bold"/>
              </a:rPr>
              <a:t>Ähnlichkeits-Vorurteil</a:t>
            </a:r>
          </a:p>
          <a:p>
            <a:pPr marL="863384" lvl="1" indent="-431692" algn="l">
              <a:lnSpc>
                <a:spcPts val="5598"/>
              </a:lnSpc>
              <a:buFont typeface="Arial"/>
              <a:buChar char="•"/>
            </a:pPr>
            <a:r>
              <a:rPr lang="en-US" sz="3999">
                <a:solidFill>
                  <a:srgbClr val="00285A"/>
                </a:solidFill>
                <a:latin typeface="Roboto Bold"/>
              </a:rPr>
              <a:t>Konfirmationsbias</a:t>
            </a:r>
          </a:p>
        </p:txBody>
      </p:sp>
      <p:sp>
        <p:nvSpPr>
          <p:cNvPr id="8" name="Freeform 8"/>
          <p:cNvSpPr/>
          <p:nvPr/>
        </p:nvSpPr>
        <p:spPr>
          <a:xfrm>
            <a:off x="11683706" y="2748448"/>
            <a:ext cx="4572372" cy="4790104"/>
          </a:xfrm>
          <a:custGeom>
            <a:avLst/>
            <a:gdLst/>
            <a:ahLst/>
            <a:cxnLst/>
            <a:rect l="l" t="t" r="r" b="b"/>
            <a:pathLst>
              <a:path w="4572372" h="4790104">
                <a:moveTo>
                  <a:pt x="0" y="0"/>
                </a:moveTo>
                <a:lnTo>
                  <a:pt x="4572371" y="0"/>
                </a:lnTo>
                <a:lnTo>
                  <a:pt x="4572371" y="4790104"/>
                </a:lnTo>
                <a:lnTo>
                  <a:pt x="0" y="479010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de-DE"/>
          </a:p>
        </p:txBody>
      </p:sp>
      <p:sp>
        <p:nvSpPr>
          <p:cNvPr id="9" name="TextBox 9"/>
          <p:cNvSpPr txBox="1"/>
          <p:nvPr/>
        </p:nvSpPr>
        <p:spPr>
          <a:xfrm>
            <a:off x="220407" y="548569"/>
            <a:ext cx="18293956" cy="1872653"/>
          </a:xfrm>
          <a:prstGeom prst="rect">
            <a:avLst/>
          </a:prstGeom>
        </p:spPr>
        <p:txBody>
          <a:bodyPr lIns="0" tIns="0" rIns="0" bIns="0" rtlCol="0" anchor="t">
            <a:spAutoFit/>
          </a:bodyPr>
          <a:lstStyle/>
          <a:p>
            <a:pPr algn="l">
              <a:lnSpc>
                <a:spcPts val="7559"/>
              </a:lnSpc>
            </a:pPr>
            <a:r>
              <a:rPr lang="en-US" sz="5400">
                <a:solidFill>
                  <a:srgbClr val="00285A"/>
                </a:solidFill>
                <a:latin typeface="Roboto Bold"/>
              </a:rPr>
              <a:t>Unterschiede zwischen Kriterien und Vorurteilen im Bewerbungsprozess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866754" y="8913483"/>
            <a:ext cx="2489672" cy="899177"/>
            <a:chOff x="0" y="0"/>
            <a:chExt cx="3319563" cy="1198903"/>
          </a:xfrm>
        </p:grpSpPr>
        <p:sp>
          <p:nvSpPr>
            <p:cNvPr id="3" name="Freeform 3"/>
            <p:cNvSpPr/>
            <p:nvPr/>
          </p:nvSpPr>
          <p:spPr>
            <a:xfrm>
              <a:off x="0" y="0"/>
              <a:ext cx="3319526" cy="1198880"/>
            </a:xfrm>
            <a:custGeom>
              <a:avLst/>
              <a:gdLst/>
              <a:ahLst/>
              <a:cxnLst/>
              <a:rect l="l" t="t" r="r" b="b"/>
              <a:pathLst>
                <a:path w="3319526" h="1198880">
                  <a:moveTo>
                    <a:pt x="0" y="0"/>
                  </a:moveTo>
                  <a:lnTo>
                    <a:pt x="3319526" y="0"/>
                  </a:lnTo>
                  <a:lnTo>
                    <a:pt x="3319526" y="1198880"/>
                  </a:lnTo>
                  <a:lnTo>
                    <a:pt x="0" y="1198880"/>
                  </a:lnTo>
                  <a:lnTo>
                    <a:pt x="0" y="0"/>
                  </a:lnTo>
                  <a:close/>
                </a:path>
              </a:pathLst>
            </a:custGeom>
            <a:blipFill>
              <a:blip r:embed="rId3"/>
              <a:stretch>
                <a:fillRect t="-198" r="-1" b="-200"/>
              </a:stretch>
            </a:blipFill>
          </p:spPr>
          <p:txBody>
            <a:bodyPr/>
            <a:lstStyle/>
            <a:p>
              <a:endParaRPr lang="de-DE"/>
            </a:p>
          </p:txBody>
        </p:sp>
      </p:grpSp>
      <p:grpSp>
        <p:nvGrpSpPr>
          <p:cNvPr id="4" name="Group 4"/>
          <p:cNvGrpSpPr/>
          <p:nvPr/>
        </p:nvGrpSpPr>
        <p:grpSpPr>
          <a:xfrm>
            <a:off x="16261372" y="8914557"/>
            <a:ext cx="102535" cy="90611"/>
            <a:chOff x="0" y="0"/>
            <a:chExt cx="136713" cy="120815"/>
          </a:xfrm>
        </p:grpSpPr>
        <p:sp>
          <p:nvSpPr>
            <p:cNvPr id="5" name="Freeform 5"/>
            <p:cNvSpPr/>
            <p:nvPr/>
          </p:nvSpPr>
          <p:spPr>
            <a:xfrm>
              <a:off x="0" y="0"/>
              <a:ext cx="136652" cy="120777"/>
            </a:xfrm>
            <a:custGeom>
              <a:avLst/>
              <a:gdLst/>
              <a:ahLst/>
              <a:cxnLst/>
              <a:rect l="l" t="t" r="r" b="b"/>
              <a:pathLst>
                <a:path w="136652" h="120777">
                  <a:moveTo>
                    <a:pt x="0" y="0"/>
                  </a:moveTo>
                  <a:lnTo>
                    <a:pt x="136652" y="0"/>
                  </a:lnTo>
                  <a:lnTo>
                    <a:pt x="136652" y="120777"/>
                  </a:lnTo>
                  <a:lnTo>
                    <a:pt x="0" y="120777"/>
                  </a:lnTo>
                  <a:lnTo>
                    <a:pt x="0" y="0"/>
                  </a:lnTo>
                  <a:close/>
                </a:path>
              </a:pathLst>
            </a:custGeom>
            <a:blipFill>
              <a:blip r:embed="rId4"/>
              <a:stretch>
                <a:fillRect l="-497" r="-542" b="-31"/>
              </a:stretch>
            </a:blipFill>
          </p:spPr>
          <p:txBody>
            <a:bodyPr/>
            <a:lstStyle/>
            <a:p>
              <a:endParaRPr lang="de-DE"/>
            </a:p>
          </p:txBody>
        </p:sp>
      </p:grpSp>
      <p:grpSp>
        <p:nvGrpSpPr>
          <p:cNvPr id="6" name="Group 6"/>
          <p:cNvGrpSpPr/>
          <p:nvPr/>
        </p:nvGrpSpPr>
        <p:grpSpPr>
          <a:xfrm>
            <a:off x="15217422" y="8931126"/>
            <a:ext cx="2505394" cy="882583"/>
            <a:chOff x="0" y="0"/>
            <a:chExt cx="3340525" cy="1176777"/>
          </a:xfrm>
        </p:grpSpPr>
        <p:sp>
          <p:nvSpPr>
            <p:cNvPr id="7" name="Freeform 7"/>
            <p:cNvSpPr/>
            <p:nvPr/>
          </p:nvSpPr>
          <p:spPr>
            <a:xfrm>
              <a:off x="0" y="0"/>
              <a:ext cx="3340481" cy="1176782"/>
            </a:xfrm>
            <a:custGeom>
              <a:avLst/>
              <a:gdLst/>
              <a:ahLst/>
              <a:cxnLst/>
              <a:rect l="l" t="t" r="r" b="b"/>
              <a:pathLst>
                <a:path w="3340481" h="1176782">
                  <a:moveTo>
                    <a:pt x="0" y="0"/>
                  </a:moveTo>
                  <a:lnTo>
                    <a:pt x="3340481" y="0"/>
                  </a:lnTo>
                  <a:lnTo>
                    <a:pt x="3340481" y="1176782"/>
                  </a:lnTo>
                  <a:lnTo>
                    <a:pt x="0" y="1176782"/>
                  </a:lnTo>
                  <a:lnTo>
                    <a:pt x="0" y="0"/>
                  </a:lnTo>
                  <a:close/>
                </a:path>
              </a:pathLst>
            </a:custGeom>
            <a:blipFill>
              <a:blip r:embed="rId5"/>
              <a:stretch>
                <a:fillRect r="-1"/>
              </a:stretch>
            </a:blipFill>
          </p:spPr>
          <p:txBody>
            <a:bodyPr/>
            <a:lstStyle/>
            <a:p>
              <a:endParaRPr lang="de-DE"/>
            </a:p>
          </p:txBody>
        </p:sp>
      </p:grpSp>
      <p:sp>
        <p:nvSpPr>
          <p:cNvPr id="8" name="Freeform 8"/>
          <p:cNvSpPr/>
          <p:nvPr/>
        </p:nvSpPr>
        <p:spPr>
          <a:xfrm>
            <a:off x="-5956" y="678495"/>
            <a:ext cx="18294001" cy="8083818"/>
          </a:xfrm>
          <a:custGeom>
            <a:avLst/>
            <a:gdLst/>
            <a:ahLst/>
            <a:cxnLst/>
            <a:rect l="l" t="t" r="r" b="b"/>
            <a:pathLst>
              <a:path w="18294001" h="8083818">
                <a:moveTo>
                  <a:pt x="0" y="0"/>
                </a:moveTo>
                <a:lnTo>
                  <a:pt x="18294001" y="0"/>
                </a:lnTo>
                <a:lnTo>
                  <a:pt x="18294001" y="8083818"/>
                </a:lnTo>
                <a:lnTo>
                  <a:pt x="0" y="8083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sp>
        <p:nvSpPr>
          <p:cNvPr id="9" name="TextBox 9"/>
          <p:cNvSpPr txBox="1"/>
          <p:nvPr/>
        </p:nvSpPr>
        <p:spPr>
          <a:xfrm>
            <a:off x="-5956" y="392745"/>
            <a:ext cx="18134688" cy="3789502"/>
          </a:xfrm>
          <a:prstGeom prst="rect">
            <a:avLst/>
          </a:prstGeom>
        </p:spPr>
        <p:txBody>
          <a:bodyPr lIns="0" tIns="0" rIns="0" bIns="0" rtlCol="0" anchor="t">
            <a:spAutoFit/>
          </a:bodyPr>
          <a:lstStyle/>
          <a:p>
            <a:pPr algn="l">
              <a:lnSpc>
                <a:spcPts val="10074"/>
              </a:lnSpc>
            </a:pPr>
            <a:r>
              <a:rPr lang="en-US" sz="7200">
                <a:solidFill>
                  <a:srgbClr val="00285A"/>
                </a:solidFill>
                <a:latin typeface="Roboto Bold"/>
              </a:rPr>
              <a:t>Herausforderungen der KI bei der Bewerberauswahl</a:t>
            </a:r>
          </a:p>
          <a:p>
            <a:pPr algn="l">
              <a:lnSpc>
                <a:spcPts val="10081"/>
              </a:lnSpc>
            </a:pPr>
            <a:endParaRPr lang="en-US" sz="7200">
              <a:solidFill>
                <a:srgbClr val="00285A"/>
              </a:solidFill>
              <a:latin typeface="Roboto Bold"/>
            </a:endParaRPr>
          </a:p>
        </p:txBody>
      </p:sp>
      <p:grpSp>
        <p:nvGrpSpPr>
          <p:cNvPr id="10" name="Group 10"/>
          <p:cNvGrpSpPr/>
          <p:nvPr/>
        </p:nvGrpSpPr>
        <p:grpSpPr>
          <a:xfrm>
            <a:off x="2930889" y="3464998"/>
            <a:ext cx="6527036" cy="4169144"/>
            <a:chOff x="0" y="0"/>
            <a:chExt cx="8702715" cy="5558859"/>
          </a:xfrm>
        </p:grpSpPr>
        <p:sp>
          <p:nvSpPr>
            <p:cNvPr id="11" name="Freeform 11"/>
            <p:cNvSpPr/>
            <p:nvPr/>
          </p:nvSpPr>
          <p:spPr>
            <a:xfrm>
              <a:off x="0" y="0"/>
              <a:ext cx="8702675" cy="5558917"/>
            </a:xfrm>
            <a:custGeom>
              <a:avLst/>
              <a:gdLst/>
              <a:ahLst/>
              <a:cxnLst/>
              <a:rect l="l" t="t" r="r" b="b"/>
              <a:pathLst>
                <a:path w="8702675" h="5558917">
                  <a:moveTo>
                    <a:pt x="0" y="0"/>
                  </a:moveTo>
                  <a:lnTo>
                    <a:pt x="8702675" y="0"/>
                  </a:lnTo>
                  <a:lnTo>
                    <a:pt x="8702675" y="5558917"/>
                  </a:lnTo>
                  <a:lnTo>
                    <a:pt x="0" y="5558917"/>
                  </a:lnTo>
                  <a:lnTo>
                    <a:pt x="0" y="0"/>
                  </a:lnTo>
                  <a:close/>
                </a:path>
              </a:pathLst>
            </a:custGeom>
            <a:blipFill>
              <a:blip r:embed="rId8"/>
              <a:stretch>
                <a:fillRect t="-93" b="-92"/>
              </a:stretch>
            </a:blipFill>
          </p:spPr>
          <p:txBody>
            <a:bodyPr/>
            <a:lstStyle/>
            <a:p>
              <a:endParaRPr lang="de-DE"/>
            </a:p>
          </p:txBody>
        </p:sp>
      </p:grpSp>
      <p:grpSp>
        <p:nvGrpSpPr>
          <p:cNvPr id="12" name="Group 12"/>
          <p:cNvGrpSpPr/>
          <p:nvPr/>
        </p:nvGrpSpPr>
        <p:grpSpPr>
          <a:xfrm>
            <a:off x="2791506" y="6113681"/>
            <a:ext cx="1109084" cy="975994"/>
            <a:chOff x="0" y="0"/>
            <a:chExt cx="1478779" cy="1301325"/>
          </a:xfrm>
        </p:grpSpPr>
        <p:sp>
          <p:nvSpPr>
            <p:cNvPr id="13" name="Freeform 13"/>
            <p:cNvSpPr/>
            <p:nvPr/>
          </p:nvSpPr>
          <p:spPr>
            <a:xfrm>
              <a:off x="0" y="0"/>
              <a:ext cx="1478788" cy="1301369"/>
            </a:xfrm>
            <a:custGeom>
              <a:avLst/>
              <a:gdLst/>
              <a:ahLst/>
              <a:cxnLst/>
              <a:rect l="l" t="t" r="r" b="b"/>
              <a:pathLst>
                <a:path w="1478788" h="1301369">
                  <a:moveTo>
                    <a:pt x="0" y="0"/>
                  </a:moveTo>
                  <a:lnTo>
                    <a:pt x="1478788" y="0"/>
                  </a:lnTo>
                  <a:lnTo>
                    <a:pt x="1478788" y="1301369"/>
                  </a:lnTo>
                  <a:lnTo>
                    <a:pt x="0" y="1301369"/>
                  </a:lnTo>
                  <a:lnTo>
                    <a:pt x="0" y="0"/>
                  </a:lnTo>
                  <a:close/>
                </a:path>
              </a:pathLst>
            </a:custGeom>
            <a:blipFill>
              <a:blip r:embed="rId9"/>
              <a:stretch>
                <a:fillRect t="-505" b="-501"/>
              </a:stretch>
            </a:blipFill>
          </p:spPr>
          <p:txBody>
            <a:bodyPr/>
            <a:lstStyle/>
            <a:p>
              <a:endParaRPr lang="de-DE"/>
            </a:p>
          </p:txBody>
        </p:sp>
      </p:grpSp>
      <p:grpSp>
        <p:nvGrpSpPr>
          <p:cNvPr id="14" name="Group 14"/>
          <p:cNvGrpSpPr/>
          <p:nvPr/>
        </p:nvGrpSpPr>
        <p:grpSpPr>
          <a:xfrm>
            <a:off x="7365364" y="6172377"/>
            <a:ext cx="1096242" cy="922213"/>
            <a:chOff x="0" y="0"/>
            <a:chExt cx="1461656" cy="1229617"/>
          </a:xfrm>
        </p:grpSpPr>
        <p:sp>
          <p:nvSpPr>
            <p:cNvPr id="15" name="Freeform 15"/>
            <p:cNvSpPr/>
            <p:nvPr/>
          </p:nvSpPr>
          <p:spPr>
            <a:xfrm>
              <a:off x="0" y="0"/>
              <a:ext cx="1461643" cy="1229614"/>
            </a:xfrm>
            <a:custGeom>
              <a:avLst/>
              <a:gdLst/>
              <a:ahLst/>
              <a:cxnLst/>
              <a:rect l="l" t="t" r="r" b="b"/>
              <a:pathLst>
                <a:path w="1461643" h="1229614">
                  <a:moveTo>
                    <a:pt x="0" y="0"/>
                  </a:moveTo>
                  <a:lnTo>
                    <a:pt x="1461643" y="0"/>
                  </a:lnTo>
                  <a:lnTo>
                    <a:pt x="1461643" y="1229614"/>
                  </a:lnTo>
                  <a:lnTo>
                    <a:pt x="0" y="1229614"/>
                  </a:lnTo>
                  <a:lnTo>
                    <a:pt x="0" y="0"/>
                  </a:lnTo>
                  <a:close/>
                </a:path>
              </a:pathLst>
            </a:custGeom>
            <a:blipFill>
              <a:blip r:embed="rId10"/>
              <a:stretch>
                <a:fillRect l="-301" r="-302"/>
              </a:stretch>
            </a:blipFill>
          </p:spPr>
          <p:txBody>
            <a:bodyPr/>
            <a:lstStyle/>
            <a:p>
              <a:endParaRPr lang="de-DE"/>
            </a:p>
          </p:txBody>
        </p:sp>
      </p:grpSp>
      <p:grpSp>
        <p:nvGrpSpPr>
          <p:cNvPr id="16" name="Group 16"/>
          <p:cNvGrpSpPr/>
          <p:nvPr/>
        </p:nvGrpSpPr>
        <p:grpSpPr>
          <a:xfrm>
            <a:off x="5431127" y="6633483"/>
            <a:ext cx="1526559" cy="1643671"/>
            <a:chOff x="0" y="0"/>
            <a:chExt cx="2035412" cy="2191561"/>
          </a:xfrm>
        </p:grpSpPr>
        <p:sp>
          <p:nvSpPr>
            <p:cNvPr id="17" name="Freeform 17"/>
            <p:cNvSpPr/>
            <p:nvPr/>
          </p:nvSpPr>
          <p:spPr>
            <a:xfrm>
              <a:off x="0" y="0"/>
              <a:ext cx="2035429" cy="2191512"/>
            </a:xfrm>
            <a:custGeom>
              <a:avLst/>
              <a:gdLst/>
              <a:ahLst/>
              <a:cxnLst/>
              <a:rect l="l" t="t" r="r" b="b"/>
              <a:pathLst>
                <a:path w="2035429" h="2191512">
                  <a:moveTo>
                    <a:pt x="0" y="0"/>
                  </a:moveTo>
                  <a:lnTo>
                    <a:pt x="2035429" y="0"/>
                  </a:lnTo>
                  <a:lnTo>
                    <a:pt x="2035429" y="2191512"/>
                  </a:lnTo>
                  <a:lnTo>
                    <a:pt x="0" y="2191512"/>
                  </a:lnTo>
                  <a:lnTo>
                    <a:pt x="0" y="0"/>
                  </a:lnTo>
                  <a:close/>
                </a:path>
              </a:pathLst>
            </a:custGeom>
            <a:blipFill>
              <a:blip r:embed="rId11"/>
              <a:stretch>
                <a:fillRect l="-101" r="-100" b="-2"/>
              </a:stretch>
            </a:blipFill>
          </p:spPr>
          <p:txBody>
            <a:bodyPr/>
            <a:lstStyle/>
            <a:p>
              <a:endParaRPr lang="de-DE"/>
            </a:p>
          </p:txBody>
        </p:sp>
      </p:grpSp>
      <p:grpSp>
        <p:nvGrpSpPr>
          <p:cNvPr id="18" name="Group 18"/>
          <p:cNvGrpSpPr/>
          <p:nvPr/>
        </p:nvGrpSpPr>
        <p:grpSpPr>
          <a:xfrm>
            <a:off x="8357815" y="6113681"/>
            <a:ext cx="1100110" cy="1039604"/>
            <a:chOff x="0" y="0"/>
            <a:chExt cx="1466813" cy="1386139"/>
          </a:xfrm>
        </p:grpSpPr>
        <p:sp>
          <p:nvSpPr>
            <p:cNvPr id="19" name="Freeform 19"/>
            <p:cNvSpPr/>
            <p:nvPr/>
          </p:nvSpPr>
          <p:spPr>
            <a:xfrm>
              <a:off x="0" y="0"/>
              <a:ext cx="1466850" cy="1386078"/>
            </a:xfrm>
            <a:custGeom>
              <a:avLst/>
              <a:gdLst/>
              <a:ahLst/>
              <a:cxnLst/>
              <a:rect l="l" t="t" r="r" b="b"/>
              <a:pathLst>
                <a:path w="1466850" h="1386078">
                  <a:moveTo>
                    <a:pt x="0" y="0"/>
                  </a:moveTo>
                  <a:lnTo>
                    <a:pt x="1466850" y="0"/>
                  </a:lnTo>
                  <a:lnTo>
                    <a:pt x="1466850" y="1386078"/>
                  </a:lnTo>
                  <a:lnTo>
                    <a:pt x="0" y="1386078"/>
                  </a:lnTo>
                  <a:lnTo>
                    <a:pt x="0" y="0"/>
                  </a:lnTo>
                  <a:close/>
                </a:path>
              </a:pathLst>
            </a:custGeom>
            <a:blipFill>
              <a:blip r:embed="rId12"/>
              <a:stretch>
                <a:fillRect t="-173" r="2" b="-177"/>
              </a:stretch>
            </a:blipFill>
          </p:spPr>
          <p:txBody>
            <a:bodyPr/>
            <a:lstStyle/>
            <a:p>
              <a:endParaRPr lang="de-DE"/>
            </a:p>
          </p:txBody>
        </p:sp>
      </p:grpSp>
      <p:grpSp>
        <p:nvGrpSpPr>
          <p:cNvPr id="20" name="Group 20"/>
          <p:cNvGrpSpPr/>
          <p:nvPr/>
        </p:nvGrpSpPr>
        <p:grpSpPr>
          <a:xfrm>
            <a:off x="3900590" y="6113681"/>
            <a:ext cx="967488" cy="1298642"/>
            <a:chOff x="0" y="0"/>
            <a:chExt cx="1289984" cy="1731523"/>
          </a:xfrm>
        </p:grpSpPr>
        <p:sp>
          <p:nvSpPr>
            <p:cNvPr id="21" name="Freeform 21"/>
            <p:cNvSpPr/>
            <p:nvPr/>
          </p:nvSpPr>
          <p:spPr>
            <a:xfrm>
              <a:off x="0" y="0"/>
              <a:ext cx="1289939" cy="1731518"/>
            </a:xfrm>
            <a:custGeom>
              <a:avLst/>
              <a:gdLst/>
              <a:ahLst/>
              <a:cxnLst/>
              <a:rect l="l" t="t" r="r" b="b"/>
              <a:pathLst>
                <a:path w="1289939" h="1731518">
                  <a:moveTo>
                    <a:pt x="0" y="0"/>
                  </a:moveTo>
                  <a:lnTo>
                    <a:pt x="1289939" y="0"/>
                  </a:lnTo>
                  <a:lnTo>
                    <a:pt x="1289939" y="1731518"/>
                  </a:lnTo>
                  <a:lnTo>
                    <a:pt x="0" y="1731518"/>
                  </a:lnTo>
                  <a:lnTo>
                    <a:pt x="0" y="0"/>
                  </a:lnTo>
                  <a:close/>
                </a:path>
              </a:pathLst>
            </a:custGeom>
            <a:blipFill>
              <a:blip r:embed="rId13"/>
              <a:stretch>
                <a:fillRect t="-31" r="-3" b="-32"/>
              </a:stretch>
            </a:blipFill>
          </p:spPr>
          <p:txBody>
            <a:bodyPr/>
            <a:lstStyle/>
            <a:p>
              <a:endParaRPr lang="de-DE"/>
            </a:p>
          </p:txBody>
        </p:sp>
      </p:grpSp>
      <p:grpSp>
        <p:nvGrpSpPr>
          <p:cNvPr id="22" name="Group 22"/>
          <p:cNvGrpSpPr/>
          <p:nvPr/>
        </p:nvGrpSpPr>
        <p:grpSpPr>
          <a:xfrm>
            <a:off x="3579284" y="3690150"/>
            <a:ext cx="1212453" cy="1153346"/>
            <a:chOff x="0" y="0"/>
            <a:chExt cx="1616604" cy="1537795"/>
          </a:xfrm>
        </p:grpSpPr>
        <p:sp>
          <p:nvSpPr>
            <p:cNvPr id="23" name="Freeform 23"/>
            <p:cNvSpPr/>
            <p:nvPr/>
          </p:nvSpPr>
          <p:spPr>
            <a:xfrm>
              <a:off x="0" y="0"/>
              <a:ext cx="1616583" cy="1537843"/>
            </a:xfrm>
            <a:custGeom>
              <a:avLst/>
              <a:gdLst/>
              <a:ahLst/>
              <a:cxnLst/>
              <a:rect l="l" t="t" r="r" b="b"/>
              <a:pathLst>
                <a:path w="1616583" h="1537843">
                  <a:moveTo>
                    <a:pt x="0" y="0"/>
                  </a:moveTo>
                  <a:lnTo>
                    <a:pt x="1616583" y="0"/>
                  </a:lnTo>
                  <a:lnTo>
                    <a:pt x="1616583" y="1537843"/>
                  </a:lnTo>
                  <a:lnTo>
                    <a:pt x="0" y="1537843"/>
                  </a:lnTo>
                  <a:lnTo>
                    <a:pt x="0" y="0"/>
                  </a:lnTo>
                  <a:close/>
                </a:path>
              </a:pathLst>
            </a:custGeom>
            <a:blipFill>
              <a:blip r:embed="rId14"/>
              <a:stretch>
                <a:fillRect t="-98" r="-1" b="-95"/>
              </a:stretch>
            </a:blipFill>
          </p:spPr>
          <p:txBody>
            <a:bodyPr/>
            <a:lstStyle/>
            <a:p>
              <a:endParaRPr lang="de-DE"/>
            </a:p>
          </p:txBody>
        </p:sp>
      </p:grpSp>
      <p:grpSp>
        <p:nvGrpSpPr>
          <p:cNvPr id="24" name="Group 24"/>
          <p:cNvGrpSpPr/>
          <p:nvPr/>
        </p:nvGrpSpPr>
        <p:grpSpPr>
          <a:xfrm>
            <a:off x="8015342" y="4006751"/>
            <a:ext cx="892528" cy="836745"/>
            <a:chOff x="0" y="0"/>
            <a:chExt cx="1190037" cy="1115660"/>
          </a:xfrm>
        </p:grpSpPr>
        <p:sp>
          <p:nvSpPr>
            <p:cNvPr id="25" name="Freeform 25"/>
            <p:cNvSpPr/>
            <p:nvPr/>
          </p:nvSpPr>
          <p:spPr>
            <a:xfrm>
              <a:off x="0" y="0"/>
              <a:ext cx="1189990" cy="1115695"/>
            </a:xfrm>
            <a:custGeom>
              <a:avLst/>
              <a:gdLst/>
              <a:ahLst/>
              <a:cxnLst/>
              <a:rect l="l" t="t" r="r" b="b"/>
              <a:pathLst>
                <a:path w="1189990" h="1115695">
                  <a:moveTo>
                    <a:pt x="0" y="0"/>
                  </a:moveTo>
                  <a:lnTo>
                    <a:pt x="1189990" y="0"/>
                  </a:lnTo>
                  <a:lnTo>
                    <a:pt x="1189990" y="1115695"/>
                  </a:lnTo>
                  <a:lnTo>
                    <a:pt x="0" y="1115695"/>
                  </a:lnTo>
                  <a:lnTo>
                    <a:pt x="0" y="0"/>
                  </a:lnTo>
                  <a:close/>
                </a:path>
              </a:pathLst>
            </a:custGeom>
            <a:blipFill>
              <a:blip r:embed="rId15"/>
              <a:stretch>
                <a:fillRect l="-71" r="-75" b="3"/>
              </a:stretch>
            </a:blipFill>
          </p:spPr>
          <p:txBody>
            <a:bodyPr/>
            <a:lstStyle/>
            <a:p>
              <a:endParaRPr lang="de-DE"/>
            </a:p>
          </p:txBody>
        </p:sp>
      </p:grpSp>
      <p:sp>
        <p:nvSpPr>
          <p:cNvPr id="26" name="TextBox 26"/>
          <p:cNvSpPr txBox="1"/>
          <p:nvPr/>
        </p:nvSpPr>
        <p:spPr>
          <a:xfrm>
            <a:off x="2375335" y="7481742"/>
            <a:ext cx="3345887" cy="609600"/>
          </a:xfrm>
          <a:prstGeom prst="rect">
            <a:avLst/>
          </a:prstGeom>
        </p:spPr>
        <p:txBody>
          <a:bodyPr lIns="0" tIns="0" rIns="0" bIns="0" rtlCol="0" anchor="t">
            <a:spAutoFit/>
          </a:bodyPr>
          <a:lstStyle/>
          <a:p>
            <a:pPr algn="l">
              <a:lnSpc>
                <a:spcPts val="4200"/>
              </a:lnSpc>
            </a:pPr>
            <a:r>
              <a:rPr lang="en-US" sz="3000">
                <a:solidFill>
                  <a:srgbClr val="00285A"/>
                </a:solidFill>
                <a:latin typeface="Roboto Bold"/>
              </a:rPr>
              <a:t>Geschwindigkeit</a:t>
            </a:r>
          </a:p>
        </p:txBody>
      </p:sp>
      <p:sp>
        <p:nvSpPr>
          <p:cNvPr id="27" name="TextBox 27"/>
          <p:cNvSpPr txBox="1"/>
          <p:nvPr/>
        </p:nvSpPr>
        <p:spPr>
          <a:xfrm>
            <a:off x="2375335" y="7938942"/>
            <a:ext cx="2691485" cy="609600"/>
          </a:xfrm>
          <a:prstGeom prst="rect">
            <a:avLst/>
          </a:prstGeom>
        </p:spPr>
        <p:txBody>
          <a:bodyPr lIns="0" tIns="0" rIns="0" bIns="0" rtlCol="0" anchor="t">
            <a:spAutoFit/>
          </a:bodyPr>
          <a:lstStyle/>
          <a:p>
            <a:pPr algn="l">
              <a:lnSpc>
                <a:spcPts val="4200"/>
              </a:lnSpc>
            </a:pPr>
            <a:r>
              <a:rPr lang="en-US" sz="3000">
                <a:solidFill>
                  <a:srgbClr val="00285A"/>
                </a:solidFill>
                <a:latin typeface="Roboto Bold"/>
              </a:rPr>
              <a:t>Objektivität</a:t>
            </a:r>
          </a:p>
        </p:txBody>
      </p:sp>
      <p:sp>
        <p:nvSpPr>
          <p:cNvPr id="28" name="TextBox 28"/>
          <p:cNvSpPr txBox="1"/>
          <p:nvPr/>
        </p:nvSpPr>
        <p:spPr>
          <a:xfrm>
            <a:off x="7213703" y="7481742"/>
            <a:ext cx="3042894" cy="609600"/>
          </a:xfrm>
          <a:prstGeom prst="rect">
            <a:avLst/>
          </a:prstGeom>
        </p:spPr>
        <p:txBody>
          <a:bodyPr lIns="0" tIns="0" rIns="0" bIns="0" rtlCol="0" anchor="t">
            <a:spAutoFit/>
          </a:bodyPr>
          <a:lstStyle/>
          <a:p>
            <a:pPr algn="l">
              <a:lnSpc>
                <a:spcPts val="4200"/>
              </a:lnSpc>
            </a:pPr>
            <a:r>
              <a:rPr lang="en-US" sz="3000">
                <a:solidFill>
                  <a:srgbClr val="00285A"/>
                </a:solidFill>
                <a:latin typeface="Roboto Bold"/>
              </a:rPr>
              <a:t>Datafizierung</a:t>
            </a:r>
          </a:p>
        </p:txBody>
      </p:sp>
      <p:sp>
        <p:nvSpPr>
          <p:cNvPr id="29" name="TextBox 29"/>
          <p:cNvSpPr txBox="1"/>
          <p:nvPr/>
        </p:nvSpPr>
        <p:spPr>
          <a:xfrm>
            <a:off x="7213703" y="7896154"/>
            <a:ext cx="3798611" cy="609600"/>
          </a:xfrm>
          <a:prstGeom prst="rect">
            <a:avLst/>
          </a:prstGeom>
        </p:spPr>
        <p:txBody>
          <a:bodyPr lIns="0" tIns="0" rIns="0" bIns="0" rtlCol="0" anchor="t">
            <a:spAutoFit/>
          </a:bodyPr>
          <a:lstStyle/>
          <a:p>
            <a:pPr algn="l">
              <a:lnSpc>
                <a:spcPts val="4200"/>
              </a:lnSpc>
            </a:pPr>
            <a:r>
              <a:rPr lang="en-US" sz="3000">
                <a:solidFill>
                  <a:srgbClr val="00285A"/>
                </a:solidFill>
                <a:latin typeface="Roboto Bold"/>
              </a:rPr>
              <a:t>Voreingenommenheit</a:t>
            </a:r>
          </a:p>
        </p:txBody>
      </p:sp>
      <p:sp>
        <p:nvSpPr>
          <p:cNvPr id="30" name="TextBox 30"/>
          <p:cNvSpPr txBox="1"/>
          <p:nvPr/>
        </p:nvSpPr>
        <p:spPr>
          <a:xfrm>
            <a:off x="11528701" y="5218014"/>
            <a:ext cx="5265958" cy="2209800"/>
          </a:xfrm>
          <a:prstGeom prst="rect">
            <a:avLst/>
          </a:prstGeom>
        </p:spPr>
        <p:txBody>
          <a:bodyPr lIns="0" tIns="0" rIns="0" bIns="0" rtlCol="0" anchor="t">
            <a:spAutoFit/>
          </a:bodyPr>
          <a:lstStyle/>
          <a:p>
            <a:pPr algn="l">
              <a:lnSpc>
                <a:spcPts val="4200"/>
              </a:lnSpc>
            </a:pPr>
            <a:r>
              <a:rPr lang="en-US" sz="3000">
                <a:solidFill>
                  <a:srgbClr val="00285A"/>
                </a:solidFill>
                <a:latin typeface="Roboto Bold"/>
              </a:rPr>
              <a:t>KI spiegelt die Daten wider, mit denen sie trainiert wurde. Voreingenommene Daten </a:t>
            </a:r>
          </a:p>
          <a:p>
            <a:pPr algn="l">
              <a:lnSpc>
                <a:spcPts val="4200"/>
              </a:lnSpc>
            </a:pPr>
            <a:r>
              <a:rPr lang="en-US" sz="3000">
                <a:solidFill>
                  <a:srgbClr val="00285A"/>
                </a:solidFill>
                <a:latin typeface="Roboto Bold"/>
              </a:rPr>
              <a:t>= Voreingenommene KI.</a:t>
            </a:r>
          </a:p>
        </p:txBody>
      </p:sp>
      <p:grpSp>
        <p:nvGrpSpPr>
          <p:cNvPr id="31" name="Group 31"/>
          <p:cNvGrpSpPr/>
          <p:nvPr/>
        </p:nvGrpSpPr>
        <p:grpSpPr>
          <a:xfrm>
            <a:off x="0" y="8860940"/>
            <a:ext cx="2522160" cy="1576603"/>
            <a:chOff x="0" y="0"/>
            <a:chExt cx="3362880" cy="2102137"/>
          </a:xfrm>
        </p:grpSpPr>
        <p:sp>
          <p:nvSpPr>
            <p:cNvPr id="32" name="Freeform 32"/>
            <p:cNvSpPr/>
            <p:nvPr/>
          </p:nvSpPr>
          <p:spPr>
            <a:xfrm>
              <a:off x="0" y="0"/>
              <a:ext cx="3362833" cy="2102104"/>
            </a:xfrm>
            <a:custGeom>
              <a:avLst/>
              <a:gdLst/>
              <a:ahLst/>
              <a:cxnLst/>
              <a:rect l="l" t="t" r="r" b="b"/>
              <a:pathLst>
                <a:path w="3362833" h="2102104">
                  <a:moveTo>
                    <a:pt x="0" y="0"/>
                  </a:moveTo>
                  <a:lnTo>
                    <a:pt x="3362833" y="0"/>
                  </a:lnTo>
                  <a:lnTo>
                    <a:pt x="3362833" y="2102104"/>
                  </a:lnTo>
                  <a:lnTo>
                    <a:pt x="0" y="2102104"/>
                  </a:lnTo>
                  <a:lnTo>
                    <a:pt x="0" y="0"/>
                  </a:lnTo>
                  <a:close/>
                </a:path>
              </a:pathLst>
            </a:custGeom>
            <a:blipFill>
              <a:blip r:embed="rId16"/>
              <a:stretch>
                <a:fillRect t="-2105" r="-1" b="-2107"/>
              </a:stretch>
            </a:blipFill>
          </p:spPr>
          <p:txBody>
            <a:bodyPr/>
            <a:lstStyle/>
            <a:p>
              <a:endParaRPr lang="de-DE"/>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866754" y="8913483"/>
            <a:ext cx="2489672" cy="899177"/>
            <a:chOff x="0" y="0"/>
            <a:chExt cx="3319563" cy="1198903"/>
          </a:xfrm>
        </p:grpSpPr>
        <p:sp>
          <p:nvSpPr>
            <p:cNvPr id="3" name="Freeform 3"/>
            <p:cNvSpPr/>
            <p:nvPr/>
          </p:nvSpPr>
          <p:spPr>
            <a:xfrm>
              <a:off x="0" y="0"/>
              <a:ext cx="3319526" cy="1198880"/>
            </a:xfrm>
            <a:custGeom>
              <a:avLst/>
              <a:gdLst/>
              <a:ahLst/>
              <a:cxnLst/>
              <a:rect l="l" t="t" r="r" b="b"/>
              <a:pathLst>
                <a:path w="3319526" h="1198880">
                  <a:moveTo>
                    <a:pt x="0" y="0"/>
                  </a:moveTo>
                  <a:lnTo>
                    <a:pt x="3319526" y="0"/>
                  </a:lnTo>
                  <a:lnTo>
                    <a:pt x="3319526" y="1198880"/>
                  </a:lnTo>
                  <a:lnTo>
                    <a:pt x="0" y="1198880"/>
                  </a:lnTo>
                  <a:lnTo>
                    <a:pt x="0" y="0"/>
                  </a:lnTo>
                  <a:close/>
                </a:path>
              </a:pathLst>
            </a:custGeom>
            <a:blipFill>
              <a:blip r:embed="rId3"/>
              <a:stretch>
                <a:fillRect t="-198" r="-1" b="-200"/>
              </a:stretch>
            </a:blipFill>
          </p:spPr>
          <p:txBody>
            <a:bodyPr/>
            <a:lstStyle/>
            <a:p>
              <a:endParaRPr lang="de-DE"/>
            </a:p>
          </p:txBody>
        </p:sp>
      </p:grpSp>
      <p:grpSp>
        <p:nvGrpSpPr>
          <p:cNvPr id="4" name="Group 4"/>
          <p:cNvGrpSpPr/>
          <p:nvPr/>
        </p:nvGrpSpPr>
        <p:grpSpPr>
          <a:xfrm>
            <a:off x="16261372" y="8914557"/>
            <a:ext cx="102535" cy="90611"/>
            <a:chOff x="0" y="0"/>
            <a:chExt cx="136713" cy="120815"/>
          </a:xfrm>
        </p:grpSpPr>
        <p:sp>
          <p:nvSpPr>
            <p:cNvPr id="5" name="Freeform 5"/>
            <p:cNvSpPr/>
            <p:nvPr/>
          </p:nvSpPr>
          <p:spPr>
            <a:xfrm>
              <a:off x="0" y="0"/>
              <a:ext cx="136652" cy="120777"/>
            </a:xfrm>
            <a:custGeom>
              <a:avLst/>
              <a:gdLst/>
              <a:ahLst/>
              <a:cxnLst/>
              <a:rect l="l" t="t" r="r" b="b"/>
              <a:pathLst>
                <a:path w="136652" h="120777">
                  <a:moveTo>
                    <a:pt x="0" y="0"/>
                  </a:moveTo>
                  <a:lnTo>
                    <a:pt x="136652" y="0"/>
                  </a:lnTo>
                  <a:lnTo>
                    <a:pt x="136652" y="120777"/>
                  </a:lnTo>
                  <a:lnTo>
                    <a:pt x="0" y="120777"/>
                  </a:lnTo>
                  <a:lnTo>
                    <a:pt x="0" y="0"/>
                  </a:lnTo>
                  <a:close/>
                </a:path>
              </a:pathLst>
            </a:custGeom>
            <a:blipFill>
              <a:blip r:embed="rId4"/>
              <a:stretch>
                <a:fillRect l="-497" r="-542" b="-31"/>
              </a:stretch>
            </a:blipFill>
          </p:spPr>
          <p:txBody>
            <a:bodyPr/>
            <a:lstStyle/>
            <a:p>
              <a:endParaRPr lang="de-DE"/>
            </a:p>
          </p:txBody>
        </p:sp>
      </p:grpSp>
      <p:grpSp>
        <p:nvGrpSpPr>
          <p:cNvPr id="6" name="Group 6"/>
          <p:cNvGrpSpPr/>
          <p:nvPr/>
        </p:nvGrpSpPr>
        <p:grpSpPr>
          <a:xfrm>
            <a:off x="15217422" y="8931126"/>
            <a:ext cx="2505394" cy="882583"/>
            <a:chOff x="0" y="0"/>
            <a:chExt cx="3340525" cy="1176777"/>
          </a:xfrm>
        </p:grpSpPr>
        <p:sp>
          <p:nvSpPr>
            <p:cNvPr id="7" name="Freeform 7"/>
            <p:cNvSpPr/>
            <p:nvPr/>
          </p:nvSpPr>
          <p:spPr>
            <a:xfrm>
              <a:off x="0" y="0"/>
              <a:ext cx="3340481" cy="1176782"/>
            </a:xfrm>
            <a:custGeom>
              <a:avLst/>
              <a:gdLst/>
              <a:ahLst/>
              <a:cxnLst/>
              <a:rect l="l" t="t" r="r" b="b"/>
              <a:pathLst>
                <a:path w="3340481" h="1176782">
                  <a:moveTo>
                    <a:pt x="0" y="0"/>
                  </a:moveTo>
                  <a:lnTo>
                    <a:pt x="3340481" y="0"/>
                  </a:lnTo>
                  <a:lnTo>
                    <a:pt x="3340481" y="1176782"/>
                  </a:lnTo>
                  <a:lnTo>
                    <a:pt x="0" y="1176782"/>
                  </a:lnTo>
                  <a:lnTo>
                    <a:pt x="0" y="0"/>
                  </a:lnTo>
                  <a:close/>
                </a:path>
              </a:pathLst>
            </a:custGeom>
            <a:blipFill>
              <a:blip r:embed="rId5"/>
              <a:stretch>
                <a:fillRect r="-1"/>
              </a:stretch>
            </a:blipFill>
          </p:spPr>
          <p:txBody>
            <a:bodyPr/>
            <a:lstStyle/>
            <a:p>
              <a:endParaRPr lang="de-DE"/>
            </a:p>
          </p:txBody>
        </p:sp>
      </p:grpSp>
      <p:sp>
        <p:nvSpPr>
          <p:cNvPr id="8" name="Freeform 8"/>
          <p:cNvSpPr/>
          <p:nvPr/>
        </p:nvSpPr>
        <p:spPr>
          <a:xfrm>
            <a:off x="-5956" y="678495"/>
            <a:ext cx="18294001" cy="8083818"/>
          </a:xfrm>
          <a:custGeom>
            <a:avLst/>
            <a:gdLst/>
            <a:ahLst/>
            <a:cxnLst/>
            <a:rect l="l" t="t" r="r" b="b"/>
            <a:pathLst>
              <a:path w="18294001" h="8083818">
                <a:moveTo>
                  <a:pt x="0" y="0"/>
                </a:moveTo>
                <a:lnTo>
                  <a:pt x="18294001" y="0"/>
                </a:lnTo>
                <a:lnTo>
                  <a:pt x="18294001" y="8083818"/>
                </a:lnTo>
                <a:lnTo>
                  <a:pt x="0" y="8083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grpSp>
        <p:nvGrpSpPr>
          <p:cNvPr id="9" name="Group 9"/>
          <p:cNvGrpSpPr/>
          <p:nvPr/>
        </p:nvGrpSpPr>
        <p:grpSpPr>
          <a:xfrm rot="-783157">
            <a:off x="718049" y="2267378"/>
            <a:ext cx="2819368" cy="3190232"/>
            <a:chOff x="0" y="0"/>
            <a:chExt cx="3759157" cy="4253643"/>
          </a:xfrm>
        </p:grpSpPr>
        <p:sp>
          <p:nvSpPr>
            <p:cNvPr id="10" name="Freeform 10"/>
            <p:cNvSpPr/>
            <p:nvPr/>
          </p:nvSpPr>
          <p:spPr>
            <a:xfrm>
              <a:off x="0" y="0"/>
              <a:ext cx="3759200" cy="4253611"/>
            </a:xfrm>
            <a:custGeom>
              <a:avLst/>
              <a:gdLst/>
              <a:ahLst/>
              <a:cxnLst/>
              <a:rect l="l" t="t" r="r" b="b"/>
              <a:pathLst>
                <a:path w="3759200" h="4253611">
                  <a:moveTo>
                    <a:pt x="0" y="0"/>
                  </a:moveTo>
                  <a:lnTo>
                    <a:pt x="3759200" y="0"/>
                  </a:lnTo>
                  <a:lnTo>
                    <a:pt x="3759200" y="4253611"/>
                  </a:lnTo>
                  <a:lnTo>
                    <a:pt x="0" y="4253611"/>
                  </a:lnTo>
                  <a:lnTo>
                    <a:pt x="0" y="0"/>
                  </a:lnTo>
                  <a:close/>
                </a:path>
              </a:pathLst>
            </a:custGeom>
            <a:blipFill>
              <a:blip r:embed="rId8"/>
              <a:stretch>
                <a:fillRect l="-159" r="-158"/>
              </a:stretch>
            </a:blipFill>
          </p:spPr>
          <p:txBody>
            <a:bodyPr/>
            <a:lstStyle/>
            <a:p>
              <a:endParaRPr lang="de-DE"/>
            </a:p>
          </p:txBody>
        </p:sp>
      </p:grpSp>
      <p:grpSp>
        <p:nvGrpSpPr>
          <p:cNvPr id="11" name="Group 11"/>
          <p:cNvGrpSpPr/>
          <p:nvPr/>
        </p:nvGrpSpPr>
        <p:grpSpPr>
          <a:xfrm>
            <a:off x="3351316" y="2990509"/>
            <a:ext cx="4305982" cy="4305982"/>
            <a:chOff x="0" y="0"/>
            <a:chExt cx="5741309" cy="5741309"/>
          </a:xfrm>
        </p:grpSpPr>
        <p:sp>
          <p:nvSpPr>
            <p:cNvPr id="12" name="Freeform 12"/>
            <p:cNvSpPr/>
            <p:nvPr/>
          </p:nvSpPr>
          <p:spPr>
            <a:xfrm>
              <a:off x="0" y="0"/>
              <a:ext cx="5741289" cy="5741289"/>
            </a:xfrm>
            <a:custGeom>
              <a:avLst/>
              <a:gdLst/>
              <a:ahLst/>
              <a:cxnLst/>
              <a:rect l="l" t="t" r="r" b="b"/>
              <a:pathLst>
                <a:path w="5741289" h="5741289">
                  <a:moveTo>
                    <a:pt x="0" y="0"/>
                  </a:moveTo>
                  <a:lnTo>
                    <a:pt x="5741289" y="0"/>
                  </a:lnTo>
                  <a:lnTo>
                    <a:pt x="5741289" y="5741289"/>
                  </a:lnTo>
                  <a:lnTo>
                    <a:pt x="0" y="5741289"/>
                  </a:lnTo>
                  <a:lnTo>
                    <a:pt x="0" y="0"/>
                  </a:lnTo>
                  <a:close/>
                </a:path>
              </a:pathLst>
            </a:custGeom>
            <a:blipFill>
              <a:blip r:embed="rId9"/>
              <a:stretch>
                <a:fillRect/>
              </a:stretch>
            </a:blipFill>
          </p:spPr>
          <p:txBody>
            <a:bodyPr/>
            <a:lstStyle/>
            <a:p>
              <a:endParaRPr lang="de-DE"/>
            </a:p>
          </p:txBody>
        </p:sp>
      </p:grpSp>
      <p:pic>
        <p:nvPicPr>
          <p:cNvPr id="13" name="Picture 13"/>
          <p:cNvPicPr>
            <a:picLocks noChangeAspect="1"/>
          </p:cNvPicPr>
          <p:nvPr/>
        </p:nvPicPr>
        <p:blipFill>
          <a:blip r:embed="rId10"/>
          <a:srcRect r="157"/>
          <a:stretch>
            <a:fillRect/>
          </a:stretch>
        </p:blipFill>
        <p:spPr>
          <a:xfrm>
            <a:off x="12438039" y="1990220"/>
            <a:ext cx="2488330" cy="2152405"/>
          </a:xfrm>
          <a:prstGeom prst="rect">
            <a:avLst/>
          </a:prstGeom>
        </p:spPr>
      </p:pic>
      <p:grpSp>
        <p:nvGrpSpPr>
          <p:cNvPr id="14" name="Group 14"/>
          <p:cNvGrpSpPr/>
          <p:nvPr/>
        </p:nvGrpSpPr>
        <p:grpSpPr>
          <a:xfrm>
            <a:off x="13943187" y="3159443"/>
            <a:ext cx="1966363" cy="1966363"/>
            <a:chOff x="0" y="0"/>
            <a:chExt cx="2621817" cy="2621817"/>
          </a:xfrm>
        </p:grpSpPr>
        <p:sp>
          <p:nvSpPr>
            <p:cNvPr id="15" name="Freeform 15"/>
            <p:cNvSpPr/>
            <p:nvPr/>
          </p:nvSpPr>
          <p:spPr>
            <a:xfrm>
              <a:off x="0" y="0"/>
              <a:ext cx="2621788" cy="2621788"/>
            </a:xfrm>
            <a:custGeom>
              <a:avLst/>
              <a:gdLst/>
              <a:ahLst/>
              <a:cxnLst/>
              <a:rect l="l" t="t" r="r" b="b"/>
              <a:pathLst>
                <a:path w="2621788" h="2621788">
                  <a:moveTo>
                    <a:pt x="0" y="0"/>
                  </a:moveTo>
                  <a:lnTo>
                    <a:pt x="2621788" y="0"/>
                  </a:lnTo>
                  <a:lnTo>
                    <a:pt x="2621788" y="2621788"/>
                  </a:lnTo>
                  <a:lnTo>
                    <a:pt x="0" y="2621788"/>
                  </a:lnTo>
                  <a:lnTo>
                    <a:pt x="0" y="0"/>
                  </a:lnTo>
                  <a:close/>
                </a:path>
              </a:pathLst>
            </a:custGeom>
            <a:blipFill>
              <a:blip r:embed="rId11"/>
              <a:stretch>
                <a:fillRect r="-1" b="-1"/>
              </a:stretch>
            </a:blipFill>
          </p:spPr>
          <p:txBody>
            <a:bodyPr/>
            <a:lstStyle/>
            <a:p>
              <a:endParaRPr lang="de-DE"/>
            </a:p>
          </p:txBody>
        </p:sp>
      </p:grpSp>
      <p:grpSp>
        <p:nvGrpSpPr>
          <p:cNvPr id="16" name="Group 16"/>
          <p:cNvGrpSpPr/>
          <p:nvPr/>
        </p:nvGrpSpPr>
        <p:grpSpPr>
          <a:xfrm>
            <a:off x="7993786" y="4953597"/>
            <a:ext cx="3842582" cy="3808960"/>
            <a:chOff x="0" y="0"/>
            <a:chExt cx="5123443" cy="5078613"/>
          </a:xfrm>
        </p:grpSpPr>
        <p:sp>
          <p:nvSpPr>
            <p:cNvPr id="17" name="Freeform 17"/>
            <p:cNvSpPr/>
            <p:nvPr/>
          </p:nvSpPr>
          <p:spPr>
            <a:xfrm>
              <a:off x="0" y="0"/>
              <a:ext cx="5123434" cy="5078603"/>
            </a:xfrm>
            <a:custGeom>
              <a:avLst/>
              <a:gdLst/>
              <a:ahLst/>
              <a:cxnLst/>
              <a:rect l="l" t="t" r="r" b="b"/>
              <a:pathLst>
                <a:path w="5123434" h="5078603">
                  <a:moveTo>
                    <a:pt x="0" y="0"/>
                  </a:moveTo>
                  <a:lnTo>
                    <a:pt x="5123434" y="0"/>
                  </a:lnTo>
                  <a:lnTo>
                    <a:pt x="5123434" y="5078603"/>
                  </a:lnTo>
                  <a:lnTo>
                    <a:pt x="0" y="5078603"/>
                  </a:lnTo>
                  <a:lnTo>
                    <a:pt x="0" y="0"/>
                  </a:lnTo>
                  <a:close/>
                </a:path>
              </a:pathLst>
            </a:custGeom>
            <a:blipFill>
              <a:blip r:embed="rId12"/>
              <a:stretch>
                <a:fillRect l="-58" r="-58"/>
              </a:stretch>
            </a:blipFill>
          </p:spPr>
          <p:txBody>
            <a:bodyPr/>
            <a:lstStyle/>
            <a:p>
              <a:endParaRPr lang="de-DE"/>
            </a:p>
          </p:txBody>
        </p:sp>
      </p:grpSp>
      <p:sp>
        <p:nvSpPr>
          <p:cNvPr id="18" name="TextBox 18"/>
          <p:cNvSpPr txBox="1"/>
          <p:nvPr/>
        </p:nvSpPr>
        <p:spPr>
          <a:xfrm>
            <a:off x="-5956" y="392745"/>
            <a:ext cx="12727138" cy="1379191"/>
          </a:xfrm>
          <a:prstGeom prst="rect">
            <a:avLst/>
          </a:prstGeom>
        </p:spPr>
        <p:txBody>
          <a:bodyPr lIns="0" tIns="0" rIns="0" bIns="0" rtlCol="0" anchor="t">
            <a:spAutoFit/>
          </a:bodyPr>
          <a:lstStyle/>
          <a:p>
            <a:pPr algn="l">
              <a:lnSpc>
                <a:spcPts val="10081"/>
              </a:lnSpc>
            </a:pPr>
            <a:r>
              <a:rPr lang="en-US" sz="7201">
                <a:solidFill>
                  <a:srgbClr val="00285A"/>
                </a:solidFill>
                <a:latin typeface="Roboto Bold"/>
              </a:rPr>
              <a:t> KI im Bewerbungsprozess</a:t>
            </a:r>
          </a:p>
        </p:txBody>
      </p:sp>
      <p:sp>
        <p:nvSpPr>
          <p:cNvPr id="19" name="TextBox 19"/>
          <p:cNvSpPr txBox="1"/>
          <p:nvPr/>
        </p:nvSpPr>
        <p:spPr>
          <a:xfrm rot="-827508">
            <a:off x="1457566" y="5008757"/>
            <a:ext cx="3753216" cy="755651"/>
          </a:xfrm>
          <a:prstGeom prst="rect">
            <a:avLst/>
          </a:prstGeom>
        </p:spPr>
        <p:txBody>
          <a:bodyPr lIns="0" tIns="0" rIns="0" bIns="0" rtlCol="0" anchor="t">
            <a:spAutoFit/>
          </a:bodyPr>
          <a:lstStyle/>
          <a:p>
            <a:pPr algn="l">
              <a:lnSpc>
                <a:spcPts val="5598"/>
              </a:lnSpc>
            </a:pPr>
            <a:r>
              <a:rPr lang="en-US" sz="3999">
                <a:solidFill>
                  <a:srgbClr val="00285A"/>
                </a:solidFill>
                <a:latin typeface="Roboto Bold"/>
              </a:rPr>
              <a:t>Abschluss</a:t>
            </a:r>
          </a:p>
        </p:txBody>
      </p:sp>
      <p:sp>
        <p:nvSpPr>
          <p:cNvPr id="20" name="TextBox 20"/>
          <p:cNvSpPr txBox="1"/>
          <p:nvPr/>
        </p:nvSpPr>
        <p:spPr>
          <a:xfrm>
            <a:off x="13682204" y="4973406"/>
            <a:ext cx="3753216" cy="755651"/>
          </a:xfrm>
          <a:prstGeom prst="rect">
            <a:avLst/>
          </a:prstGeom>
        </p:spPr>
        <p:txBody>
          <a:bodyPr lIns="0" tIns="0" rIns="0" bIns="0" rtlCol="0" anchor="t">
            <a:spAutoFit/>
          </a:bodyPr>
          <a:lstStyle/>
          <a:p>
            <a:pPr algn="l">
              <a:lnSpc>
                <a:spcPts val="5598"/>
              </a:lnSpc>
            </a:pPr>
            <a:r>
              <a:rPr lang="en-US" sz="3999">
                <a:solidFill>
                  <a:srgbClr val="00285A"/>
                </a:solidFill>
                <a:latin typeface="Roboto Bold"/>
              </a:rPr>
              <a:t>Fähigkeiten</a:t>
            </a:r>
          </a:p>
        </p:txBody>
      </p:sp>
      <p:sp>
        <p:nvSpPr>
          <p:cNvPr id="21" name="TextBox 21"/>
          <p:cNvSpPr txBox="1"/>
          <p:nvPr/>
        </p:nvSpPr>
        <p:spPr>
          <a:xfrm>
            <a:off x="7993786" y="3990225"/>
            <a:ext cx="4187475" cy="755651"/>
          </a:xfrm>
          <a:prstGeom prst="rect">
            <a:avLst/>
          </a:prstGeom>
        </p:spPr>
        <p:txBody>
          <a:bodyPr lIns="0" tIns="0" rIns="0" bIns="0" rtlCol="0" anchor="t">
            <a:spAutoFit/>
          </a:bodyPr>
          <a:lstStyle/>
          <a:p>
            <a:pPr algn="l">
              <a:lnSpc>
                <a:spcPts val="5598"/>
              </a:lnSpc>
            </a:pPr>
            <a:r>
              <a:rPr lang="en-US" sz="3999">
                <a:solidFill>
                  <a:srgbClr val="00285A"/>
                </a:solidFill>
                <a:latin typeface="Roboto Bold"/>
              </a:rPr>
              <a:t>Berufserfahrung</a:t>
            </a:r>
          </a:p>
        </p:txBody>
      </p:sp>
      <p:sp>
        <p:nvSpPr>
          <p:cNvPr id="22" name="TextBox 22"/>
          <p:cNvSpPr txBox="1"/>
          <p:nvPr/>
        </p:nvSpPr>
        <p:spPr>
          <a:xfrm>
            <a:off x="3346048" y="1536195"/>
            <a:ext cx="10815632" cy="755650"/>
          </a:xfrm>
          <a:prstGeom prst="rect">
            <a:avLst/>
          </a:prstGeom>
        </p:spPr>
        <p:txBody>
          <a:bodyPr lIns="0" tIns="0" rIns="0" bIns="0" rtlCol="0" anchor="t">
            <a:spAutoFit/>
          </a:bodyPr>
          <a:lstStyle/>
          <a:p>
            <a:pPr algn="l">
              <a:lnSpc>
                <a:spcPts val="5598"/>
              </a:lnSpc>
            </a:pPr>
            <a:r>
              <a:rPr lang="en-US" sz="3999">
                <a:solidFill>
                  <a:srgbClr val="00285A"/>
                </a:solidFill>
                <a:latin typeface="Roboto Bold"/>
              </a:rPr>
              <a:t>Wie KI-Systeme Bewerbungen analysieren</a:t>
            </a:r>
          </a:p>
        </p:txBody>
      </p:sp>
      <p:grpSp>
        <p:nvGrpSpPr>
          <p:cNvPr id="23" name="Group 23"/>
          <p:cNvGrpSpPr/>
          <p:nvPr/>
        </p:nvGrpSpPr>
        <p:grpSpPr>
          <a:xfrm>
            <a:off x="0" y="8860940"/>
            <a:ext cx="2522160" cy="1576603"/>
            <a:chOff x="0" y="0"/>
            <a:chExt cx="3362880" cy="2102137"/>
          </a:xfrm>
        </p:grpSpPr>
        <p:sp>
          <p:nvSpPr>
            <p:cNvPr id="24" name="Freeform 24"/>
            <p:cNvSpPr/>
            <p:nvPr/>
          </p:nvSpPr>
          <p:spPr>
            <a:xfrm>
              <a:off x="0" y="0"/>
              <a:ext cx="3362833" cy="2102104"/>
            </a:xfrm>
            <a:custGeom>
              <a:avLst/>
              <a:gdLst/>
              <a:ahLst/>
              <a:cxnLst/>
              <a:rect l="l" t="t" r="r" b="b"/>
              <a:pathLst>
                <a:path w="3362833" h="2102104">
                  <a:moveTo>
                    <a:pt x="0" y="0"/>
                  </a:moveTo>
                  <a:lnTo>
                    <a:pt x="3362833" y="0"/>
                  </a:lnTo>
                  <a:lnTo>
                    <a:pt x="3362833" y="2102104"/>
                  </a:lnTo>
                  <a:lnTo>
                    <a:pt x="0" y="2102104"/>
                  </a:lnTo>
                  <a:lnTo>
                    <a:pt x="0" y="0"/>
                  </a:lnTo>
                  <a:close/>
                </a:path>
              </a:pathLst>
            </a:custGeom>
            <a:blipFill>
              <a:blip r:embed="rId13"/>
              <a:stretch>
                <a:fillRect t="-2105" r="-1" b="-2107"/>
              </a:stretch>
            </a:blipFill>
          </p:spPr>
          <p:txBody>
            <a:bodyPr/>
            <a:lstStyle/>
            <a:p>
              <a:endParaRPr lang="de-DE"/>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861914" y="8910002"/>
            <a:ext cx="2488861" cy="898826"/>
          </a:xfrm>
          <a:custGeom>
            <a:avLst/>
            <a:gdLst/>
            <a:ahLst/>
            <a:cxnLst/>
            <a:rect l="l" t="t" r="r" b="b"/>
            <a:pathLst>
              <a:path w="2488861" h="898826">
                <a:moveTo>
                  <a:pt x="0" y="0"/>
                </a:moveTo>
                <a:lnTo>
                  <a:pt x="2488861" y="0"/>
                </a:lnTo>
                <a:lnTo>
                  <a:pt x="2488861" y="898826"/>
                </a:lnTo>
                <a:lnTo>
                  <a:pt x="0" y="8988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3" name="Freeform 3"/>
          <p:cNvSpPr/>
          <p:nvPr/>
        </p:nvSpPr>
        <p:spPr>
          <a:xfrm>
            <a:off x="16256077" y="8911076"/>
            <a:ext cx="102502" cy="90576"/>
          </a:xfrm>
          <a:custGeom>
            <a:avLst/>
            <a:gdLst/>
            <a:ahLst/>
            <a:cxnLst/>
            <a:rect l="l" t="t" r="r" b="b"/>
            <a:pathLst>
              <a:path w="102502" h="90576">
                <a:moveTo>
                  <a:pt x="0" y="0"/>
                </a:moveTo>
                <a:lnTo>
                  <a:pt x="102502" y="0"/>
                </a:lnTo>
                <a:lnTo>
                  <a:pt x="102502" y="90576"/>
                </a:lnTo>
                <a:lnTo>
                  <a:pt x="0" y="90576"/>
                </a:lnTo>
                <a:lnTo>
                  <a:pt x="0" y="0"/>
                </a:lnTo>
                <a:close/>
              </a:path>
            </a:pathLst>
          </a:custGeom>
          <a:blipFill>
            <a:blip r:embed="rId5"/>
            <a:stretch>
              <a:fillRect t="-1107" b="-1107"/>
            </a:stretch>
          </a:blipFill>
        </p:spPr>
        <p:txBody>
          <a:bodyPr/>
          <a:lstStyle/>
          <a:p>
            <a:endParaRPr lang="de-DE"/>
          </a:p>
        </p:txBody>
      </p:sp>
      <p:sp>
        <p:nvSpPr>
          <p:cNvPr id="4" name="Freeform 4"/>
          <p:cNvSpPr/>
          <p:nvPr/>
        </p:nvSpPr>
        <p:spPr>
          <a:xfrm>
            <a:off x="15212467" y="8927638"/>
            <a:ext cx="2504578" cy="882238"/>
          </a:xfrm>
          <a:custGeom>
            <a:avLst/>
            <a:gdLst/>
            <a:ahLst/>
            <a:cxnLst/>
            <a:rect l="l" t="t" r="r" b="b"/>
            <a:pathLst>
              <a:path w="2504578" h="882238">
                <a:moveTo>
                  <a:pt x="0" y="0"/>
                </a:moveTo>
                <a:lnTo>
                  <a:pt x="2504578" y="0"/>
                </a:lnTo>
                <a:lnTo>
                  <a:pt x="2504578" y="882238"/>
                </a:lnTo>
                <a:lnTo>
                  <a:pt x="0" y="8822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sp>
        <p:nvSpPr>
          <p:cNvPr id="5" name="Freeform 5"/>
          <p:cNvSpPr/>
          <p:nvPr/>
        </p:nvSpPr>
        <p:spPr>
          <a:xfrm>
            <a:off x="546808" y="8858670"/>
            <a:ext cx="1846003" cy="1001489"/>
          </a:xfrm>
          <a:custGeom>
            <a:avLst/>
            <a:gdLst/>
            <a:ahLst/>
            <a:cxnLst/>
            <a:rect l="l" t="t" r="r" b="b"/>
            <a:pathLst>
              <a:path w="1846003" h="1001489">
                <a:moveTo>
                  <a:pt x="0" y="0"/>
                </a:moveTo>
                <a:lnTo>
                  <a:pt x="1846003" y="0"/>
                </a:lnTo>
                <a:lnTo>
                  <a:pt x="1846003" y="1001489"/>
                </a:lnTo>
                <a:lnTo>
                  <a:pt x="0" y="1001489"/>
                </a:lnTo>
                <a:lnTo>
                  <a:pt x="0" y="0"/>
                </a:lnTo>
                <a:close/>
              </a:path>
            </a:pathLst>
          </a:custGeom>
          <a:blipFill>
            <a:blip r:embed="rId8"/>
            <a:stretch>
              <a:fillRect l="-87" r="-87"/>
            </a:stretch>
          </a:blipFill>
        </p:spPr>
        <p:txBody>
          <a:bodyPr/>
          <a:lstStyle/>
          <a:p>
            <a:endParaRPr lang="de-DE"/>
          </a:p>
        </p:txBody>
      </p:sp>
      <p:sp>
        <p:nvSpPr>
          <p:cNvPr id="6" name="Freeform 6" descr="S04 HTW Berlin Logo pos FARBIG RGB1"/>
          <p:cNvSpPr/>
          <p:nvPr/>
        </p:nvSpPr>
        <p:spPr>
          <a:xfrm>
            <a:off x="610496" y="8437866"/>
            <a:ext cx="2322409" cy="1382644"/>
          </a:xfrm>
          <a:custGeom>
            <a:avLst/>
            <a:gdLst/>
            <a:ahLst/>
            <a:cxnLst/>
            <a:rect l="l" t="t" r="r" b="b"/>
            <a:pathLst>
              <a:path w="2322409" h="1382644">
                <a:moveTo>
                  <a:pt x="0" y="0"/>
                </a:moveTo>
                <a:lnTo>
                  <a:pt x="2322409" y="0"/>
                </a:lnTo>
                <a:lnTo>
                  <a:pt x="2322409" y="1382644"/>
                </a:lnTo>
                <a:lnTo>
                  <a:pt x="0" y="1382644"/>
                </a:lnTo>
                <a:lnTo>
                  <a:pt x="0" y="0"/>
                </a:lnTo>
                <a:close/>
              </a:path>
            </a:pathLst>
          </a:custGeom>
          <a:blipFill>
            <a:blip r:embed="rId9"/>
            <a:stretch>
              <a:fillRect b="-6"/>
            </a:stretch>
          </a:blipFill>
        </p:spPr>
        <p:txBody>
          <a:bodyPr/>
          <a:lstStyle/>
          <a:p>
            <a:endParaRPr lang="de-DE"/>
          </a:p>
        </p:txBody>
      </p:sp>
      <p:grpSp>
        <p:nvGrpSpPr>
          <p:cNvPr id="7" name="Group 7"/>
          <p:cNvGrpSpPr/>
          <p:nvPr/>
        </p:nvGrpSpPr>
        <p:grpSpPr>
          <a:xfrm>
            <a:off x="0" y="648710"/>
            <a:ext cx="18288000" cy="7829488"/>
            <a:chOff x="0" y="0"/>
            <a:chExt cx="24384000" cy="10439317"/>
          </a:xfrm>
        </p:grpSpPr>
        <p:sp>
          <p:nvSpPr>
            <p:cNvPr id="8" name="Freeform 8"/>
            <p:cNvSpPr/>
            <p:nvPr/>
          </p:nvSpPr>
          <p:spPr>
            <a:xfrm>
              <a:off x="0" y="0"/>
              <a:ext cx="24384000" cy="10439019"/>
            </a:xfrm>
            <a:custGeom>
              <a:avLst/>
              <a:gdLst/>
              <a:ahLst/>
              <a:cxnLst/>
              <a:rect l="l" t="t" r="r" b="b"/>
              <a:pathLst>
                <a:path w="24384000" h="10439019">
                  <a:moveTo>
                    <a:pt x="24384000" y="0"/>
                  </a:moveTo>
                  <a:lnTo>
                    <a:pt x="0" y="0"/>
                  </a:lnTo>
                  <a:lnTo>
                    <a:pt x="0" y="10439019"/>
                  </a:lnTo>
                  <a:lnTo>
                    <a:pt x="24384000" y="10439019"/>
                  </a:lnTo>
                  <a:lnTo>
                    <a:pt x="24384000" y="0"/>
                  </a:lnTo>
                  <a:close/>
                </a:path>
              </a:pathLst>
            </a:custGeom>
            <a:solidFill>
              <a:srgbClr val="FFFFFF"/>
            </a:solidFill>
          </p:spPr>
          <p:txBody>
            <a:bodyPr/>
            <a:lstStyle/>
            <a:p>
              <a:endParaRPr lang="de-DE"/>
            </a:p>
          </p:txBody>
        </p:sp>
      </p:grpSp>
      <p:sp>
        <p:nvSpPr>
          <p:cNvPr id="9" name="TextBox 9"/>
          <p:cNvSpPr txBox="1"/>
          <p:nvPr/>
        </p:nvSpPr>
        <p:spPr>
          <a:xfrm>
            <a:off x="588374" y="1398270"/>
            <a:ext cx="8464186" cy="575816"/>
          </a:xfrm>
          <a:prstGeom prst="rect">
            <a:avLst/>
          </a:prstGeom>
        </p:spPr>
        <p:txBody>
          <a:bodyPr lIns="0" tIns="0" rIns="0" bIns="0" rtlCol="0" anchor="t">
            <a:spAutoFit/>
          </a:bodyPr>
          <a:lstStyle/>
          <a:p>
            <a:pPr algn="l">
              <a:lnSpc>
                <a:spcPts val="4374"/>
              </a:lnSpc>
            </a:pPr>
            <a:r>
              <a:rPr lang="en-US" sz="4050">
                <a:solidFill>
                  <a:srgbClr val="00285A"/>
                </a:solidFill>
                <a:latin typeface="Roboto Bold"/>
              </a:rPr>
              <a:t>Vorurteile bei der Datenerzeugung</a:t>
            </a:r>
          </a:p>
        </p:txBody>
      </p:sp>
      <p:sp>
        <p:nvSpPr>
          <p:cNvPr id="10" name="Freeform 10"/>
          <p:cNvSpPr/>
          <p:nvPr/>
        </p:nvSpPr>
        <p:spPr>
          <a:xfrm>
            <a:off x="1823498" y="3832368"/>
            <a:ext cx="2843213" cy="2828925"/>
          </a:xfrm>
          <a:custGeom>
            <a:avLst/>
            <a:gdLst/>
            <a:ahLst/>
            <a:cxnLst/>
            <a:rect l="l" t="t" r="r" b="b"/>
            <a:pathLst>
              <a:path w="2843213" h="2828925">
                <a:moveTo>
                  <a:pt x="0" y="0"/>
                </a:moveTo>
                <a:lnTo>
                  <a:pt x="2843213" y="0"/>
                </a:lnTo>
                <a:lnTo>
                  <a:pt x="2843213" y="2828925"/>
                </a:lnTo>
                <a:lnTo>
                  <a:pt x="0" y="2828925"/>
                </a:lnTo>
                <a:lnTo>
                  <a:pt x="0" y="0"/>
                </a:lnTo>
                <a:close/>
              </a:path>
            </a:pathLst>
          </a:custGeom>
          <a:blipFill>
            <a:blip r:embed="rId10">
              <a:extLst>
                <a:ext uri="{96DAC541-7B7A-43D3-8B79-37D633B846F1}">
                  <asvg:svgBlip xmlns:asvg="http://schemas.microsoft.com/office/drawing/2016/SVG/main" r:embed="rId11"/>
                </a:ext>
              </a:extLst>
            </a:blip>
            <a:stretch>
              <a:fillRect l="-251" r="-251"/>
            </a:stretch>
          </a:blipFill>
        </p:spPr>
        <p:txBody>
          <a:bodyPr/>
          <a:lstStyle/>
          <a:p>
            <a:endParaRPr lang="de-DE"/>
          </a:p>
        </p:txBody>
      </p:sp>
      <p:sp>
        <p:nvSpPr>
          <p:cNvPr id="11" name="Freeform 11"/>
          <p:cNvSpPr/>
          <p:nvPr/>
        </p:nvSpPr>
        <p:spPr>
          <a:xfrm>
            <a:off x="6551712" y="4193877"/>
            <a:ext cx="4345056" cy="2105909"/>
          </a:xfrm>
          <a:custGeom>
            <a:avLst/>
            <a:gdLst/>
            <a:ahLst/>
            <a:cxnLst/>
            <a:rect l="l" t="t" r="r" b="b"/>
            <a:pathLst>
              <a:path w="4345056" h="2105909">
                <a:moveTo>
                  <a:pt x="0" y="0"/>
                </a:moveTo>
                <a:lnTo>
                  <a:pt x="4345056" y="0"/>
                </a:lnTo>
                <a:lnTo>
                  <a:pt x="4345056" y="2105909"/>
                </a:lnTo>
                <a:lnTo>
                  <a:pt x="0" y="2105909"/>
                </a:lnTo>
                <a:lnTo>
                  <a:pt x="0" y="0"/>
                </a:lnTo>
                <a:close/>
              </a:path>
            </a:pathLst>
          </a:custGeom>
          <a:blipFill>
            <a:blip r:embed="rId12">
              <a:extLst>
                <a:ext uri="{96DAC541-7B7A-43D3-8B79-37D633B846F1}">
                  <asvg:svgBlip xmlns:asvg="http://schemas.microsoft.com/office/drawing/2016/SVG/main" r:embed="rId13"/>
                </a:ext>
              </a:extLst>
            </a:blip>
            <a:stretch>
              <a:fillRect t="-114" b="-114"/>
            </a:stretch>
          </a:blipFill>
        </p:spPr>
        <p:txBody>
          <a:bodyPr/>
          <a:lstStyle/>
          <a:p>
            <a:endParaRPr lang="de-DE"/>
          </a:p>
        </p:txBody>
      </p:sp>
      <p:sp>
        <p:nvSpPr>
          <p:cNvPr id="12" name="Freeform 12"/>
          <p:cNvSpPr/>
          <p:nvPr/>
        </p:nvSpPr>
        <p:spPr>
          <a:xfrm>
            <a:off x="12978427" y="4600322"/>
            <a:ext cx="1107281" cy="1293019"/>
          </a:xfrm>
          <a:custGeom>
            <a:avLst/>
            <a:gdLst/>
            <a:ahLst/>
            <a:cxnLst/>
            <a:rect l="l" t="t" r="r" b="b"/>
            <a:pathLst>
              <a:path w="1107281" h="1293019">
                <a:moveTo>
                  <a:pt x="0" y="0"/>
                </a:moveTo>
                <a:lnTo>
                  <a:pt x="1107281" y="0"/>
                </a:lnTo>
                <a:lnTo>
                  <a:pt x="1107281" y="1293019"/>
                </a:lnTo>
                <a:lnTo>
                  <a:pt x="0" y="1293019"/>
                </a:lnTo>
                <a:lnTo>
                  <a:pt x="0" y="0"/>
                </a:lnTo>
                <a:close/>
              </a:path>
            </a:pathLst>
          </a:custGeom>
          <a:blipFill>
            <a:blip r:embed="rId14">
              <a:extLst>
                <a:ext uri="{96DAC541-7B7A-43D3-8B79-37D633B846F1}">
                  <asvg:svgBlip xmlns:asvg="http://schemas.microsoft.com/office/drawing/2016/SVG/main" r:embed="rId15"/>
                </a:ext>
              </a:extLst>
            </a:blip>
            <a:stretch>
              <a:fillRect l="-659" r="-659"/>
            </a:stretch>
          </a:blipFill>
        </p:spPr>
        <p:txBody>
          <a:bodyPr/>
          <a:lstStyle/>
          <a:p>
            <a:endParaRPr lang="de-DE"/>
          </a:p>
        </p:txBody>
      </p:sp>
      <p:sp>
        <p:nvSpPr>
          <p:cNvPr id="13" name="Freeform 13"/>
          <p:cNvSpPr/>
          <p:nvPr/>
        </p:nvSpPr>
        <p:spPr>
          <a:xfrm>
            <a:off x="15462701" y="3631332"/>
            <a:ext cx="1107281" cy="1293019"/>
          </a:xfrm>
          <a:custGeom>
            <a:avLst/>
            <a:gdLst/>
            <a:ahLst/>
            <a:cxnLst/>
            <a:rect l="l" t="t" r="r" b="b"/>
            <a:pathLst>
              <a:path w="1107281" h="1293019">
                <a:moveTo>
                  <a:pt x="0" y="0"/>
                </a:moveTo>
                <a:lnTo>
                  <a:pt x="1107281" y="0"/>
                </a:lnTo>
                <a:lnTo>
                  <a:pt x="1107281" y="1293019"/>
                </a:lnTo>
                <a:lnTo>
                  <a:pt x="0" y="1293019"/>
                </a:lnTo>
                <a:lnTo>
                  <a:pt x="0" y="0"/>
                </a:lnTo>
                <a:close/>
              </a:path>
            </a:pathLst>
          </a:custGeom>
          <a:blipFill>
            <a:blip r:embed="rId16">
              <a:extLst>
                <a:ext uri="{96DAC541-7B7A-43D3-8B79-37D633B846F1}">
                  <asvg:svgBlip xmlns:asvg="http://schemas.microsoft.com/office/drawing/2016/SVG/main" r:embed="rId17"/>
                </a:ext>
              </a:extLst>
            </a:blip>
            <a:stretch>
              <a:fillRect l="-659" r="-659"/>
            </a:stretch>
          </a:blipFill>
        </p:spPr>
        <p:txBody>
          <a:bodyPr/>
          <a:lstStyle/>
          <a:p>
            <a:endParaRPr lang="de-DE"/>
          </a:p>
        </p:txBody>
      </p:sp>
      <p:sp>
        <p:nvSpPr>
          <p:cNvPr id="14" name="Freeform 14"/>
          <p:cNvSpPr/>
          <p:nvPr/>
        </p:nvSpPr>
        <p:spPr>
          <a:xfrm>
            <a:off x="15462701" y="5747611"/>
            <a:ext cx="1107281" cy="1293019"/>
          </a:xfrm>
          <a:custGeom>
            <a:avLst/>
            <a:gdLst/>
            <a:ahLst/>
            <a:cxnLst/>
            <a:rect l="l" t="t" r="r" b="b"/>
            <a:pathLst>
              <a:path w="1107281" h="1293019">
                <a:moveTo>
                  <a:pt x="0" y="0"/>
                </a:moveTo>
                <a:lnTo>
                  <a:pt x="1107281" y="0"/>
                </a:lnTo>
                <a:lnTo>
                  <a:pt x="1107281" y="1293019"/>
                </a:lnTo>
                <a:lnTo>
                  <a:pt x="0" y="1293019"/>
                </a:lnTo>
                <a:lnTo>
                  <a:pt x="0" y="0"/>
                </a:lnTo>
                <a:close/>
              </a:path>
            </a:pathLst>
          </a:custGeom>
          <a:blipFill>
            <a:blip r:embed="rId18">
              <a:extLst>
                <a:ext uri="{96DAC541-7B7A-43D3-8B79-37D633B846F1}">
                  <asvg:svgBlip xmlns:asvg="http://schemas.microsoft.com/office/drawing/2016/SVG/main" r:embed="rId19"/>
                </a:ext>
              </a:extLst>
            </a:blip>
            <a:stretch>
              <a:fillRect l="-659" r="-659"/>
            </a:stretch>
          </a:blipFill>
        </p:spPr>
        <p:txBody>
          <a:bodyPr/>
          <a:lstStyle/>
          <a:p>
            <a:endParaRPr lang="de-DE"/>
          </a:p>
        </p:txBody>
      </p:sp>
      <p:sp>
        <p:nvSpPr>
          <p:cNvPr id="15" name="TextBox 15"/>
          <p:cNvSpPr txBox="1"/>
          <p:nvPr/>
        </p:nvSpPr>
        <p:spPr>
          <a:xfrm>
            <a:off x="1861612" y="3218334"/>
            <a:ext cx="2766986" cy="615858"/>
          </a:xfrm>
          <a:prstGeom prst="rect">
            <a:avLst/>
          </a:prstGeom>
        </p:spPr>
        <p:txBody>
          <a:bodyPr lIns="0" tIns="0" rIns="0" bIns="0" rtlCol="0" anchor="t">
            <a:spAutoFit/>
          </a:bodyPr>
          <a:lstStyle/>
          <a:p>
            <a:pPr algn="ctr">
              <a:lnSpc>
                <a:spcPts val="2916"/>
              </a:lnSpc>
            </a:pPr>
            <a:r>
              <a:rPr lang="en-US" sz="2700">
                <a:solidFill>
                  <a:srgbClr val="00285A"/>
                </a:solidFill>
                <a:latin typeface="Roboto Bold"/>
              </a:rPr>
              <a:t>Realität</a:t>
            </a:r>
          </a:p>
        </p:txBody>
      </p:sp>
      <p:sp>
        <p:nvSpPr>
          <p:cNvPr id="16" name="TextBox 16"/>
          <p:cNvSpPr txBox="1"/>
          <p:nvPr/>
        </p:nvSpPr>
        <p:spPr>
          <a:xfrm>
            <a:off x="7340747" y="3218334"/>
            <a:ext cx="2766986" cy="615858"/>
          </a:xfrm>
          <a:prstGeom prst="rect">
            <a:avLst/>
          </a:prstGeom>
        </p:spPr>
        <p:txBody>
          <a:bodyPr lIns="0" tIns="0" rIns="0" bIns="0" rtlCol="0" anchor="t">
            <a:spAutoFit/>
          </a:bodyPr>
          <a:lstStyle/>
          <a:p>
            <a:pPr algn="ctr">
              <a:lnSpc>
                <a:spcPts val="2916"/>
              </a:lnSpc>
            </a:pPr>
            <a:r>
              <a:rPr lang="en-US" sz="2700">
                <a:solidFill>
                  <a:srgbClr val="00285A"/>
                </a:solidFill>
                <a:latin typeface="Roboto Bold"/>
              </a:rPr>
              <a:t>Stichprobe</a:t>
            </a:r>
          </a:p>
        </p:txBody>
      </p:sp>
      <p:sp>
        <p:nvSpPr>
          <p:cNvPr id="17" name="TextBox 17"/>
          <p:cNvSpPr txBox="1"/>
          <p:nvPr/>
        </p:nvSpPr>
        <p:spPr>
          <a:xfrm>
            <a:off x="12148573" y="3218334"/>
            <a:ext cx="2766986" cy="615858"/>
          </a:xfrm>
          <a:prstGeom prst="rect">
            <a:avLst/>
          </a:prstGeom>
        </p:spPr>
        <p:txBody>
          <a:bodyPr lIns="0" tIns="0" rIns="0" bIns="0" rtlCol="0" anchor="t">
            <a:spAutoFit/>
          </a:bodyPr>
          <a:lstStyle/>
          <a:p>
            <a:pPr algn="ctr">
              <a:lnSpc>
                <a:spcPts val="2916"/>
              </a:lnSpc>
            </a:pPr>
            <a:r>
              <a:rPr lang="en-US" sz="2700">
                <a:solidFill>
                  <a:srgbClr val="00285A"/>
                </a:solidFill>
                <a:latin typeface="Roboto Bold"/>
              </a:rPr>
              <a:t>Datensatz</a:t>
            </a:r>
          </a:p>
        </p:txBody>
      </p:sp>
      <p:sp>
        <p:nvSpPr>
          <p:cNvPr id="18" name="TextBox 18"/>
          <p:cNvSpPr txBox="1"/>
          <p:nvPr/>
        </p:nvSpPr>
        <p:spPr>
          <a:xfrm>
            <a:off x="15324595" y="5051888"/>
            <a:ext cx="1383493" cy="262329"/>
          </a:xfrm>
          <a:prstGeom prst="rect">
            <a:avLst/>
          </a:prstGeom>
        </p:spPr>
        <p:txBody>
          <a:bodyPr lIns="0" tIns="0" rIns="0" bIns="0" rtlCol="0" anchor="t">
            <a:spAutoFit/>
          </a:bodyPr>
          <a:lstStyle/>
          <a:p>
            <a:pPr algn="ctr">
              <a:lnSpc>
                <a:spcPts val="1944"/>
              </a:lnSpc>
            </a:pPr>
            <a:r>
              <a:rPr lang="en-US" sz="1800">
                <a:solidFill>
                  <a:srgbClr val="00285A"/>
                </a:solidFill>
                <a:latin typeface="Roboto"/>
              </a:rPr>
              <a:t>Trainings-daten</a:t>
            </a:r>
          </a:p>
        </p:txBody>
      </p:sp>
      <p:sp>
        <p:nvSpPr>
          <p:cNvPr id="19" name="TextBox 19"/>
          <p:cNvSpPr txBox="1"/>
          <p:nvPr/>
        </p:nvSpPr>
        <p:spPr>
          <a:xfrm>
            <a:off x="15324595" y="7149423"/>
            <a:ext cx="1383493" cy="262329"/>
          </a:xfrm>
          <a:prstGeom prst="rect">
            <a:avLst/>
          </a:prstGeom>
        </p:spPr>
        <p:txBody>
          <a:bodyPr lIns="0" tIns="0" rIns="0" bIns="0" rtlCol="0" anchor="t">
            <a:spAutoFit/>
          </a:bodyPr>
          <a:lstStyle/>
          <a:p>
            <a:pPr algn="ctr">
              <a:lnSpc>
                <a:spcPts val="1944"/>
              </a:lnSpc>
            </a:pPr>
            <a:r>
              <a:rPr lang="en-US" sz="1800">
                <a:solidFill>
                  <a:srgbClr val="00285A"/>
                </a:solidFill>
                <a:latin typeface="Roboto"/>
              </a:rPr>
              <a:t>Testdaten</a:t>
            </a:r>
          </a:p>
        </p:txBody>
      </p:sp>
      <p:sp>
        <p:nvSpPr>
          <p:cNvPr id="20" name="AutoShape 20"/>
          <p:cNvSpPr/>
          <p:nvPr/>
        </p:nvSpPr>
        <p:spPr>
          <a:xfrm rot="163657">
            <a:off x="4827458" y="5218256"/>
            <a:ext cx="1601243" cy="0"/>
          </a:xfrm>
          <a:prstGeom prst="line">
            <a:avLst/>
          </a:prstGeom>
          <a:ln w="57150" cap="rnd">
            <a:solidFill>
              <a:srgbClr val="000000"/>
            </a:solidFill>
            <a:prstDash val="solid"/>
            <a:headEnd type="none" w="sm" len="sm"/>
            <a:tailEnd type="triangle" w="lg" len="med"/>
          </a:ln>
        </p:spPr>
        <p:txBody>
          <a:bodyPr/>
          <a:lstStyle/>
          <a:p>
            <a:endParaRPr lang="de-DE"/>
          </a:p>
        </p:txBody>
      </p:sp>
      <p:sp>
        <p:nvSpPr>
          <p:cNvPr id="21" name="AutoShape 21"/>
          <p:cNvSpPr/>
          <p:nvPr/>
        </p:nvSpPr>
        <p:spPr>
          <a:xfrm rot="163657">
            <a:off x="11102857" y="5218256"/>
            <a:ext cx="1601243" cy="0"/>
          </a:xfrm>
          <a:prstGeom prst="line">
            <a:avLst/>
          </a:prstGeom>
          <a:ln w="57150" cap="rnd">
            <a:solidFill>
              <a:srgbClr val="000000"/>
            </a:solidFill>
            <a:prstDash val="solid"/>
            <a:headEnd type="none" w="sm" len="sm"/>
            <a:tailEnd type="triangle" w="lg" len="med"/>
          </a:ln>
        </p:spPr>
        <p:txBody>
          <a:bodyPr/>
          <a:lstStyle/>
          <a:p>
            <a:endParaRPr lang="de-DE"/>
          </a:p>
        </p:txBody>
      </p:sp>
      <p:sp>
        <p:nvSpPr>
          <p:cNvPr id="22" name="AutoShape 22"/>
          <p:cNvSpPr/>
          <p:nvPr/>
        </p:nvSpPr>
        <p:spPr>
          <a:xfrm rot="-1412055">
            <a:off x="14247397" y="4760716"/>
            <a:ext cx="1092241" cy="0"/>
          </a:xfrm>
          <a:prstGeom prst="line">
            <a:avLst/>
          </a:prstGeom>
          <a:ln w="57150" cap="rnd">
            <a:solidFill>
              <a:srgbClr val="000000"/>
            </a:solidFill>
            <a:prstDash val="solid"/>
            <a:headEnd type="none" w="sm" len="sm"/>
            <a:tailEnd type="triangle" w="lg" len="med"/>
          </a:ln>
        </p:spPr>
        <p:txBody>
          <a:bodyPr/>
          <a:lstStyle/>
          <a:p>
            <a:endParaRPr lang="de-DE"/>
          </a:p>
        </p:txBody>
      </p:sp>
      <p:sp>
        <p:nvSpPr>
          <p:cNvPr id="23" name="AutoShape 23"/>
          <p:cNvSpPr/>
          <p:nvPr/>
        </p:nvSpPr>
        <p:spPr>
          <a:xfrm rot="1412055">
            <a:off x="14247397" y="5666644"/>
            <a:ext cx="1092241" cy="0"/>
          </a:xfrm>
          <a:prstGeom prst="line">
            <a:avLst/>
          </a:prstGeom>
          <a:ln w="57150" cap="rnd">
            <a:solidFill>
              <a:srgbClr val="000000"/>
            </a:solidFill>
            <a:prstDash val="solid"/>
            <a:headEnd type="none" w="sm" len="sm"/>
            <a:tailEnd type="triangle" w="lg" len="med"/>
          </a:ln>
        </p:spPr>
        <p:txBody>
          <a:bodyPr/>
          <a:lstStyle/>
          <a:p>
            <a:endParaRPr lang="de-DE"/>
          </a:p>
        </p:txBody>
      </p:sp>
      <p:grpSp>
        <p:nvGrpSpPr>
          <p:cNvPr id="24" name="Group 24"/>
          <p:cNvGrpSpPr/>
          <p:nvPr/>
        </p:nvGrpSpPr>
        <p:grpSpPr>
          <a:xfrm>
            <a:off x="3513089" y="7095570"/>
            <a:ext cx="1756767" cy="924506"/>
            <a:chOff x="0" y="0"/>
            <a:chExt cx="2342356" cy="1232675"/>
          </a:xfrm>
        </p:grpSpPr>
        <p:sp>
          <p:nvSpPr>
            <p:cNvPr id="25" name="Freeform 25"/>
            <p:cNvSpPr/>
            <p:nvPr/>
          </p:nvSpPr>
          <p:spPr>
            <a:xfrm>
              <a:off x="19050" y="19050"/>
              <a:ext cx="2304161" cy="1194562"/>
            </a:xfrm>
            <a:custGeom>
              <a:avLst/>
              <a:gdLst/>
              <a:ahLst/>
              <a:cxnLst/>
              <a:rect l="l" t="t" r="r" b="b"/>
              <a:pathLst>
                <a:path w="2304161" h="1194562">
                  <a:moveTo>
                    <a:pt x="0" y="199136"/>
                  </a:moveTo>
                  <a:cubicBezTo>
                    <a:pt x="0" y="89154"/>
                    <a:pt x="90424" y="0"/>
                    <a:pt x="202057" y="0"/>
                  </a:cubicBezTo>
                  <a:lnTo>
                    <a:pt x="2102104" y="0"/>
                  </a:lnTo>
                  <a:cubicBezTo>
                    <a:pt x="2213737" y="0"/>
                    <a:pt x="2304161" y="89154"/>
                    <a:pt x="2304161" y="199136"/>
                  </a:cubicBezTo>
                  <a:lnTo>
                    <a:pt x="2304161" y="995426"/>
                  </a:lnTo>
                  <a:cubicBezTo>
                    <a:pt x="2304161" y="1105408"/>
                    <a:pt x="2213737" y="1194562"/>
                    <a:pt x="2102104" y="1194562"/>
                  </a:cubicBezTo>
                  <a:lnTo>
                    <a:pt x="202057" y="1194562"/>
                  </a:lnTo>
                  <a:cubicBezTo>
                    <a:pt x="90424" y="1194562"/>
                    <a:pt x="0" y="1105408"/>
                    <a:pt x="0" y="995426"/>
                  </a:cubicBezTo>
                  <a:close/>
                </a:path>
              </a:pathLst>
            </a:custGeom>
            <a:solidFill>
              <a:srgbClr val="FFC000"/>
            </a:solidFill>
          </p:spPr>
          <p:txBody>
            <a:bodyPr/>
            <a:lstStyle/>
            <a:p>
              <a:endParaRPr lang="de-DE"/>
            </a:p>
          </p:txBody>
        </p:sp>
        <p:sp>
          <p:nvSpPr>
            <p:cNvPr id="26" name="Freeform 26"/>
            <p:cNvSpPr/>
            <p:nvPr/>
          </p:nvSpPr>
          <p:spPr>
            <a:xfrm>
              <a:off x="0" y="0"/>
              <a:ext cx="2342261" cy="1232662"/>
            </a:xfrm>
            <a:custGeom>
              <a:avLst/>
              <a:gdLst/>
              <a:ahLst/>
              <a:cxnLst/>
              <a:rect l="l" t="t" r="r" b="b"/>
              <a:pathLst>
                <a:path w="2342261" h="1232662">
                  <a:moveTo>
                    <a:pt x="0" y="218186"/>
                  </a:moveTo>
                  <a:cubicBezTo>
                    <a:pt x="0" y="97409"/>
                    <a:pt x="99314" y="0"/>
                    <a:pt x="221107" y="0"/>
                  </a:cubicBezTo>
                  <a:lnTo>
                    <a:pt x="2121154" y="0"/>
                  </a:lnTo>
                  <a:lnTo>
                    <a:pt x="2121154" y="19050"/>
                  </a:lnTo>
                  <a:lnTo>
                    <a:pt x="2121154" y="0"/>
                  </a:lnTo>
                  <a:cubicBezTo>
                    <a:pt x="2243074" y="0"/>
                    <a:pt x="2342261" y="97409"/>
                    <a:pt x="2342261" y="218186"/>
                  </a:cubicBezTo>
                  <a:lnTo>
                    <a:pt x="2323211" y="218186"/>
                  </a:lnTo>
                  <a:lnTo>
                    <a:pt x="2342261" y="218186"/>
                  </a:lnTo>
                  <a:lnTo>
                    <a:pt x="2342261" y="1014476"/>
                  </a:lnTo>
                  <a:lnTo>
                    <a:pt x="2323211" y="1014476"/>
                  </a:lnTo>
                  <a:lnTo>
                    <a:pt x="2342261" y="1014476"/>
                  </a:lnTo>
                  <a:cubicBezTo>
                    <a:pt x="2342261" y="1135253"/>
                    <a:pt x="2242947" y="1232662"/>
                    <a:pt x="2121154" y="1232662"/>
                  </a:cubicBezTo>
                  <a:lnTo>
                    <a:pt x="2121154" y="1213612"/>
                  </a:lnTo>
                  <a:lnTo>
                    <a:pt x="2121154" y="1232662"/>
                  </a:lnTo>
                  <a:lnTo>
                    <a:pt x="221107" y="1232662"/>
                  </a:lnTo>
                  <a:lnTo>
                    <a:pt x="221107" y="1213612"/>
                  </a:lnTo>
                  <a:lnTo>
                    <a:pt x="221107" y="1232662"/>
                  </a:lnTo>
                  <a:cubicBezTo>
                    <a:pt x="99314" y="1232662"/>
                    <a:pt x="0" y="1135253"/>
                    <a:pt x="0" y="1014476"/>
                  </a:cubicBezTo>
                  <a:lnTo>
                    <a:pt x="0" y="218186"/>
                  </a:lnTo>
                  <a:lnTo>
                    <a:pt x="19050" y="218186"/>
                  </a:lnTo>
                  <a:lnTo>
                    <a:pt x="0" y="218186"/>
                  </a:lnTo>
                  <a:moveTo>
                    <a:pt x="38100" y="218186"/>
                  </a:moveTo>
                  <a:lnTo>
                    <a:pt x="38100" y="1014476"/>
                  </a:lnTo>
                  <a:lnTo>
                    <a:pt x="19050" y="1014476"/>
                  </a:lnTo>
                  <a:lnTo>
                    <a:pt x="38100" y="1014476"/>
                  </a:lnTo>
                  <a:cubicBezTo>
                    <a:pt x="38100" y="1113663"/>
                    <a:pt x="119761" y="1194562"/>
                    <a:pt x="221107" y="1194562"/>
                  </a:cubicBezTo>
                  <a:lnTo>
                    <a:pt x="2121154" y="1194562"/>
                  </a:lnTo>
                  <a:cubicBezTo>
                    <a:pt x="2222500" y="1194562"/>
                    <a:pt x="2304161" y="1113663"/>
                    <a:pt x="2304161" y="1014476"/>
                  </a:cubicBezTo>
                  <a:lnTo>
                    <a:pt x="2304161" y="218186"/>
                  </a:lnTo>
                  <a:cubicBezTo>
                    <a:pt x="2304288" y="118999"/>
                    <a:pt x="2222627" y="38100"/>
                    <a:pt x="2121154" y="38100"/>
                  </a:cubicBezTo>
                  <a:lnTo>
                    <a:pt x="221107" y="38100"/>
                  </a:lnTo>
                  <a:lnTo>
                    <a:pt x="221107" y="19050"/>
                  </a:lnTo>
                  <a:lnTo>
                    <a:pt x="221107" y="38100"/>
                  </a:lnTo>
                  <a:cubicBezTo>
                    <a:pt x="119761" y="38100"/>
                    <a:pt x="38100" y="118999"/>
                    <a:pt x="38100" y="218186"/>
                  </a:cubicBezTo>
                  <a:close/>
                </a:path>
              </a:pathLst>
            </a:custGeom>
            <a:solidFill>
              <a:srgbClr val="000000"/>
            </a:solidFill>
          </p:spPr>
          <p:txBody>
            <a:bodyPr/>
            <a:lstStyle/>
            <a:p>
              <a:endParaRPr lang="de-DE"/>
            </a:p>
          </p:txBody>
        </p:sp>
        <p:sp>
          <p:nvSpPr>
            <p:cNvPr id="27" name="TextBox 27"/>
            <p:cNvSpPr txBox="1"/>
            <p:nvPr/>
          </p:nvSpPr>
          <p:spPr>
            <a:xfrm>
              <a:off x="0" y="-9525"/>
              <a:ext cx="2342356" cy="1242200"/>
            </a:xfrm>
            <a:prstGeom prst="rect">
              <a:avLst/>
            </a:prstGeom>
          </p:spPr>
          <p:txBody>
            <a:bodyPr lIns="50800" tIns="50800" rIns="50800" bIns="50800" rtlCol="0" anchor="ctr"/>
            <a:lstStyle/>
            <a:p>
              <a:pPr algn="ctr">
                <a:lnSpc>
                  <a:spcPts val="2520"/>
                </a:lnSpc>
              </a:pPr>
              <a:r>
                <a:rPr lang="en-US" sz="2100">
                  <a:solidFill>
                    <a:srgbClr val="000000"/>
                  </a:solidFill>
                  <a:latin typeface="Roboto Bold"/>
                </a:rPr>
                <a:t>Historischer</a:t>
              </a:r>
            </a:p>
            <a:p>
              <a:pPr algn="ctr">
                <a:lnSpc>
                  <a:spcPts val="2520"/>
                </a:lnSpc>
              </a:pPr>
              <a:r>
                <a:rPr lang="en-US" sz="2100">
                  <a:solidFill>
                    <a:srgbClr val="000000"/>
                  </a:solidFill>
                  <a:latin typeface="Roboto Bold"/>
                </a:rPr>
                <a:t>Bias</a:t>
              </a:r>
            </a:p>
          </p:txBody>
        </p:sp>
      </p:grpSp>
      <p:grpSp>
        <p:nvGrpSpPr>
          <p:cNvPr id="28" name="Group 28"/>
          <p:cNvGrpSpPr/>
          <p:nvPr/>
        </p:nvGrpSpPr>
        <p:grpSpPr>
          <a:xfrm rot="2074897">
            <a:off x="3476032" y="6277031"/>
            <a:ext cx="1029257" cy="1029257"/>
            <a:chOff x="0" y="0"/>
            <a:chExt cx="1372343" cy="1372343"/>
          </a:xfrm>
        </p:grpSpPr>
        <p:sp>
          <p:nvSpPr>
            <p:cNvPr id="29" name="Freeform 29"/>
            <p:cNvSpPr/>
            <p:nvPr/>
          </p:nvSpPr>
          <p:spPr>
            <a:xfrm>
              <a:off x="648081" y="0"/>
              <a:ext cx="724281" cy="724281"/>
            </a:xfrm>
            <a:custGeom>
              <a:avLst/>
              <a:gdLst/>
              <a:ahLst/>
              <a:cxnLst/>
              <a:rect l="l" t="t" r="r" b="b"/>
              <a:pathLst>
                <a:path w="724281" h="724281">
                  <a:moveTo>
                    <a:pt x="38100" y="0"/>
                  </a:moveTo>
                  <a:lnTo>
                    <a:pt x="38100" y="38100"/>
                  </a:lnTo>
                  <a:lnTo>
                    <a:pt x="38100" y="0"/>
                  </a:lnTo>
                  <a:cubicBezTo>
                    <a:pt x="417068" y="0"/>
                    <a:pt x="724281" y="307213"/>
                    <a:pt x="724281" y="686181"/>
                  </a:cubicBezTo>
                  <a:cubicBezTo>
                    <a:pt x="724281" y="707263"/>
                    <a:pt x="707263" y="724281"/>
                    <a:pt x="686181" y="724281"/>
                  </a:cubicBezTo>
                  <a:lnTo>
                    <a:pt x="38100" y="724281"/>
                  </a:lnTo>
                  <a:cubicBezTo>
                    <a:pt x="17018" y="724281"/>
                    <a:pt x="0" y="707263"/>
                    <a:pt x="0" y="686181"/>
                  </a:cubicBezTo>
                  <a:lnTo>
                    <a:pt x="0" y="38100"/>
                  </a:lnTo>
                  <a:cubicBezTo>
                    <a:pt x="0" y="27940"/>
                    <a:pt x="4064" y="18288"/>
                    <a:pt x="11176" y="11176"/>
                  </a:cubicBezTo>
                  <a:cubicBezTo>
                    <a:pt x="18288" y="4064"/>
                    <a:pt x="27940" y="0"/>
                    <a:pt x="38100" y="0"/>
                  </a:cubicBezTo>
                  <a:moveTo>
                    <a:pt x="38100" y="76200"/>
                  </a:moveTo>
                  <a:lnTo>
                    <a:pt x="38100" y="38100"/>
                  </a:lnTo>
                  <a:lnTo>
                    <a:pt x="76200" y="38100"/>
                  </a:lnTo>
                  <a:lnTo>
                    <a:pt x="76200" y="686181"/>
                  </a:lnTo>
                  <a:lnTo>
                    <a:pt x="38100" y="686181"/>
                  </a:lnTo>
                  <a:lnTo>
                    <a:pt x="38100" y="648081"/>
                  </a:lnTo>
                  <a:lnTo>
                    <a:pt x="686181" y="648081"/>
                  </a:lnTo>
                  <a:lnTo>
                    <a:pt x="686181" y="686181"/>
                  </a:lnTo>
                  <a:lnTo>
                    <a:pt x="648081" y="686181"/>
                  </a:lnTo>
                  <a:cubicBezTo>
                    <a:pt x="648081" y="349250"/>
                    <a:pt x="375031" y="76200"/>
                    <a:pt x="38100" y="76200"/>
                  </a:cubicBezTo>
                  <a:close/>
                </a:path>
              </a:pathLst>
            </a:custGeom>
            <a:solidFill>
              <a:srgbClr val="000000"/>
            </a:solidFill>
          </p:spPr>
          <p:txBody>
            <a:bodyPr/>
            <a:lstStyle/>
            <a:p>
              <a:endParaRPr lang="de-DE"/>
            </a:p>
          </p:txBody>
        </p:sp>
        <p:sp>
          <p:nvSpPr>
            <p:cNvPr id="30" name="Freeform 30"/>
            <p:cNvSpPr/>
            <p:nvPr/>
          </p:nvSpPr>
          <p:spPr>
            <a:xfrm>
              <a:off x="686181" y="0"/>
              <a:ext cx="686181" cy="686181"/>
            </a:xfrm>
            <a:custGeom>
              <a:avLst/>
              <a:gdLst/>
              <a:ahLst/>
              <a:cxnLst/>
              <a:rect l="l" t="t" r="r" b="b"/>
              <a:pathLst>
                <a:path w="686181" h="686181">
                  <a:moveTo>
                    <a:pt x="0" y="0"/>
                  </a:moveTo>
                  <a:lnTo>
                    <a:pt x="0" y="38100"/>
                  </a:lnTo>
                  <a:lnTo>
                    <a:pt x="0" y="0"/>
                  </a:lnTo>
                  <a:cubicBezTo>
                    <a:pt x="378968" y="0"/>
                    <a:pt x="686181" y="307213"/>
                    <a:pt x="686181" y="686181"/>
                  </a:cubicBezTo>
                  <a:lnTo>
                    <a:pt x="609981" y="686181"/>
                  </a:lnTo>
                  <a:cubicBezTo>
                    <a:pt x="609981" y="349250"/>
                    <a:pt x="336931" y="76200"/>
                    <a:pt x="0" y="76200"/>
                  </a:cubicBezTo>
                  <a:close/>
                </a:path>
              </a:pathLst>
            </a:custGeom>
            <a:solidFill>
              <a:srgbClr val="000000"/>
            </a:solidFill>
          </p:spPr>
          <p:txBody>
            <a:bodyPr/>
            <a:lstStyle/>
            <a:p>
              <a:endParaRPr lang="de-DE"/>
            </a:p>
          </p:txBody>
        </p:sp>
      </p:grpSp>
      <p:grpSp>
        <p:nvGrpSpPr>
          <p:cNvPr id="31" name="Group 31"/>
          <p:cNvGrpSpPr/>
          <p:nvPr/>
        </p:nvGrpSpPr>
        <p:grpSpPr>
          <a:xfrm rot="-10371924">
            <a:off x="2906365" y="6327816"/>
            <a:ext cx="1029257" cy="1029257"/>
            <a:chOff x="0" y="0"/>
            <a:chExt cx="1372343" cy="1372343"/>
          </a:xfrm>
        </p:grpSpPr>
        <p:sp>
          <p:nvSpPr>
            <p:cNvPr id="32" name="Freeform 32"/>
            <p:cNvSpPr/>
            <p:nvPr/>
          </p:nvSpPr>
          <p:spPr>
            <a:xfrm>
              <a:off x="648081" y="0"/>
              <a:ext cx="724281" cy="724281"/>
            </a:xfrm>
            <a:custGeom>
              <a:avLst/>
              <a:gdLst/>
              <a:ahLst/>
              <a:cxnLst/>
              <a:rect l="l" t="t" r="r" b="b"/>
              <a:pathLst>
                <a:path w="724281" h="724281">
                  <a:moveTo>
                    <a:pt x="38100" y="0"/>
                  </a:moveTo>
                  <a:lnTo>
                    <a:pt x="38100" y="38100"/>
                  </a:lnTo>
                  <a:lnTo>
                    <a:pt x="38100" y="0"/>
                  </a:lnTo>
                  <a:cubicBezTo>
                    <a:pt x="417068" y="0"/>
                    <a:pt x="724281" y="307213"/>
                    <a:pt x="724281" y="686181"/>
                  </a:cubicBezTo>
                  <a:cubicBezTo>
                    <a:pt x="724281" y="707263"/>
                    <a:pt x="707263" y="724281"/>
                    <a:pt x="686181" y="724281"/>
                  </a:cubicBezTo>
                  <a:lnTo>
                    <a:pt x="38100" y="724281"/>
                  </a:lnTo>
                  <a:cubicBezTo>
                    <a:pt x="17018" y="724281"/>
                    <a:pt x="0" y="707263"/>
                    <a:pt x="0" y="686181"/>
                  </a:cubicBezTo>
                  <a:lnTo>
                    <a:pt x="0" y="38100"/>
                  </a:lnTo>
                  <a:cubicBezTo>
                    <a:pt x="0" y="27940"/>
                    <a:pt x="4064" y="18288"/>
                    <a:pt x="11176" y="11176"/>
                  </a:cubicBezTo>
                  <a:cubicBezTo>
                    <a:pt x="18288" y="4064"/>
                    <a:pt x="27940" y="0"/>
                    <a:pt x="38100" y="0"/>
                  </a:cubicBezTo>
                  <a:moveTo>
                    <a:pt x="38100" y="76200"/>
                  </a:moveTo>
                  <a:lnTo>
                    <a:pt x="38100" y="38100"/>
                  </a:lnTo>
                  <a:lnTo>
                    <a:pt x="76200" y="38100"/>
                  </a:lnTo>
                  <a:lnTo>
                    <a:pt x="76200" y="686181"/>
                  </a:lnTo>
                  <a:lnTo>
                    <a:pt x="38100" y="686181"/>
                  </a:lnTo>
                  <a:lnTo>
                    <a:pt x="38100" y="648081"/>
                  </a:lnTo>
                  <a:lnTo>
                    <a:pt x="686181" y="648081"/>
                  </a:lnTo>
                  <a:lnTo>
                    <a:pt x="686181" y="686181"/>
                  </a:lnTo>
                  <a:lnTo>
                    <a:pt x="648081" y="686181"/>
                  </a:lnTo>
                  <a:cubicBezTo>
                    <a:pt x="648081" y="349250"/>
                    <a:pt x="375031" y="76200"/>
                    <a:pt x="38100" y="76200"/>
                  </a:cubicBezTo>
                  <a:close/>
                </a:path>
              </a:pathLst>
            </a:custGeom>
            <a:solidFill>
              <a:srgbClr val="000000"/>
            </a:solidFill>
          </p:spPr>
          <p:txBody>
            <a:bodyPr/>
            <a:lstStyle/>
            <a:p>
              <a:endParaRPr lang="de-DE"/>
            </a:p>
          </p:txBody>
        </p:sp>
        <p:sp>
          <p:nvSpPr>
            <p:cNvPr id="33" name="Freeform 33"/>
            <p:cNvSpPr/>
            <p:nvPr/>
          </p:nvSpPr>
          <p:spPr>
            <a:xfrm>
              <a:off x="686181" y="0"/>
              <a:ext cx="686181" cy="686181"/>
            </a:xfrm>
            <a:custGeom>
              <a:avLst/>
              <a:gdLst/>
              <a:ahLst/>
              <a:cxnLst/>
              <a:rect l="l" t="t" r="r" b="b"/>
              <a:pathLst>
                <a:path w="686181" h="686181">
                  <a:moveTo>
                    <a:pt x="0" y="0"/>
                  </a:moveTo>
                  <a:lnTo>
                    <a:pt x="0" y="38100"/>
                  </a:lnTo>
                  <a:lnTo>
                    <a:pt x="0" y="0"/>
                  </a:lnTo>
                  <a:cubicBezTo>
                    <a:pt x="378968" y="0"/>
                    <a:pt x="686181" y="307213"/>
                    <a:pt x="686181" y="686181"/>
                  </a:cubicBezTo>
                  <a:lnTo>
                    <a:pt x="609981" y="686181"/>
                  </a:lnTo>
                  <a:cubicBezTo>
                    <a:pt x="609981" y="349250"/>
                    <a:pt x="336931" y="76200"/>
                    <a:pt x="0" y="76200"/>
                  </a:cubicBezTo>
                  <a:close/>
                </a:path>
              </a:pathLst>
            </a:custGeom>
            <a:solidFill>
              <a:srgbClr val="000000"/>
            </a:solidFill>
          </p:spPr>
          <p:txBody>
            <a:bodyPr/>
            <a:lstStyle/>
            <a:p>
              <a:endParaRPr lang="de-DE"/>
            </a:p>
          </p:txBody>
        </p:sp>
      </p:grpSp>
      <p:grpSp>
        <p:nvGrpSpPr>
          <p:cNvPr id="34" name="Group 34"/>
          <p:cNvGrpSpPr/>
          <p:nvPr/>
        </p:nvGrpSpPr>
        <p:grpSpPr>
          <a:xfrm>
            <a:off x="4749696" y="5500966"/>
            <a:ext cx="1756767" cy="924506"/>
            <a:chOff x="0" y="0"/>
            <a:chExt cx="2342356" cy="1232675"/>
          </a:xfrm>
        </p:grpSpPr>
        <p:sp>
          <p:nvSpPr>
            <p:cNvPr id="35" name="Freeform 35"/>
            <p:cNvSpPr/>
            <p:nvPr/>
          </p:nvSpPr>
          <p:spPr>
            <a:xfrm>
              <a:off x="19050" y="19050"/>
              <a:ext cx="2304161" cy="1194562"/>
            </a:xfrm>
            <a:custGeom>
              <a:avLst/>
              <a:gdLst/>
              <a:ahLst/>
              <a:cxnLst/>
              <a:rect l="l" t="t" r="r" b="b"/>
              <a:pathLst>
                <a:path w="2304161" h="1194562">
                  <a:moveTo>
                    <a:pt x="0" y="199136"/>
                  </a:moveTo>
                  <a:cubicBezTo>
                    <a:pt x="0" y="89154"/>
                    <a:pt x="90424" y="0"/>
                    <a:pt x="202057" y="0"/>
                  </a:cubicBezTo>
                  <a:lnTo>
                    <a:pt x="2102104" y="0"/>
                  </a:lnTo>
                  <a:cubicBezTo>
                    <a:pt x="2213737" y="0"/>
                    <a:pt x="2304161" y="89154"/>
                    <a:pt x="2304161" y="199136"/>
                  </a:cubicBezTo>
                  <a:lnTo>
                    <a:pt x="2304161" y="995426"/>
                  </a:lnTo>
                  <a:cubicBezTo>
                    <a:pt x="2304161" y="1105408"/>
                    <a:pt x="2213737" y="1194562"/>
                    <a:pt x="2102104" y="1194562"/>
                  </a:cubicBezTo>
                  <a:lnTo>
                    <a:pt x="202057" y="1194562"/>
                  </a:lnTo>
                  <a:cubicBezTo>
                    <a:pt x="90424" y="1194562"/>
                    <a:pt x="0" y="1105408"/>
                    <a:pt x="0" y="995426"/>
                  </a:cubicBezTo>
                  <a:close/>
                </a:path>
              </a:pathLst>
            </a:custGeom>
            <a:solidFill>
              <a:srgbClr val="FFC000"/>
            </a:solidFill>
          </p:spPr>
          <p:txBody>
            <a:bodyPr/>
            <a:lstStyle/>
            <a:p>
              <a:endParaRPr lang="de-DE"/>
            </a:p>
          </p:txBody>
        </p:sp>
        <p:sp>
          <p:nvSpPr>
            <p:cNvPr id="36" name="Freeform 36"/>
            <p:cNvSpPr/>
            <p:nvPr/>
          </p:nvSpPr>
          <p:spPr>
            <a:xfrm>
              <a:off x="0" y="0"/>
              <a:ext cx="2342261" cy="1232662"/>
            </a:xfrm>
            <a:custGeom>
              <a:avLst/>
              <a:gdLst/>
              <a:ahLst/>
              <a:cxnLst/>
              <a:rect l="l" t="t" r="r" b="b"/>
              <a:pathLst>
                <a:path w="2342261" h="1232662">
                  <a:moveTo>
                    <a:pt x="0" y="218186"/>
                  </a:moveTo>
                  <a:cubicBezTo>
                    <a:pt x="0" y="97409"/>
                    <a:pt x="99314" y="0"/>
                    <a:pt x="221107" y="0"/>
                  </a:cubicBezTo>
                  <a:lnTo>
                    <a:pt x="2121154" y="0"/>
                  </a:lnTo>
                  <a:lnTo>
                    <a:pt x="2121154" y="19050"/>
                  </a:lnTo>
                  <a:lnTo>
                    <a:pt x="2121154" y="0"/>
                  </a:lnTo>
                  <a:cubicBezTo>
                    <a:pt x="2243074" y="0"/>
                    <a:pt x="2342261" y="97409"/>
                    <a:pt x="2342261" y="218186"/>
                  </a:cubicBezTo>
                  <a:lnTo>
                    <a:pt x="2323211" y="218186"/>
                  </a:lnTo>
                  <a:lnTo>
                    <a:pt x="2342261" y="218186"/>
                  </a:lnTo>
                  <a:lnTo>
                    <a:pt x="2342261" y="1014476"/>
                  </a:lnTo>
                  <a:lnTo>
                    <a:pt x="2323211" y="1014476"/>
                  </a:lnTo>
                  <a:lnTo>
                    <a:pt x="2342261" y="1014476"/>
                  </a:lnTo>
                  <a:cubicBezTo>
                    <a:pt x="2342261" y="1135253"/>
                    <a:pt x="2242947" y="1232662"/>
                    <a:pt x="2121154" y="1232662"/>
                  </a:cubicBezTo>
                  <a:lnTo>
                    <a:pt x="2121154" y="1213612"/>
                  </a:lnTo>
                  <a:lnTo>
                    <a:pt x="2121154" y="1232662"/>
                  </a:lnTo>
                  <a:lnTo>
                    <a:pt x="221107" y="1232662"/>
                  </a:lnTo>
                  <a:lnTo>
                    <a:pt x="221107" y="1213612"/>
                  </a:lnTo>
                  <a:lnTo>
                    <a:pt x="221107" y="1232662"/>
                  </a:lnTo>
                  <a:cubicBezTo>
                    <a:pt x="99314" y="1232662"/>
                    <a:pt x="0" y="1135253"/>
                    <a:pt x="0" y="1014476"/>
                  </a:cubicBezTo>
                  <a:lnTo>
                    <a:pt x="0" y="218186"/>
                  </a:lnTo>
                  <a:lnTo>
                    <a:pt x="19050" y="218186"/>
                  </a:lnTo>
                  <a:lnTo>
                    <a:pt x="0" y="218186"/>
                  </a:lnTo>
                  <a:moveTo>
                    <a:pt x="38100" y="218186"/>
                  </a:moveTo>
                  <a:lnTo>
                    <a:pt x="38100" y="1014476"/>
                  </a:lnTo>
                  <a:lnTo>
                    <a:pt x="19050" y="1014476"/>
                  </a:lnTo>
                  <a:lnTo>
                    <a:pt x="38100" y="1014476"/>
                  </a:lnTo>
                  <a:cubicBezTo>
                    <a:pt x="38100" y="1113663"/>
                    <a:pt x="119761" y="1194562"/>
                    <a:pt x="221107" y="1194562"/>
                  </a:cubicBezTo>
                  <a:lnTo>
                    <a:pt x="2121154" y="1194562"/>
                  </a:lnTo>
                  <a:cubicBezTo>
                    <a:pt x="2222500" y="1194562"/>
                    <a:pt x="2304161" y="1113663"/>
                    <a:pt x="2304161" y="1014476"/>
                  </a:cubicBezTo>
                  <a:lnTo>
                    <a:pt x="2304161" y="218186"/>
                  </a:lnTo>
                  <a:cubicBezTo>
                    <a:pt x="2304288" y="118999"/>
                    <a:pt x="2222627" y="38100"/>
                    <a:pt x="2121154" y="38100"/>
                  </a:cubicBezTo>
                  <a:lnTo>
                    <a:pt x="221107" y="38100"/>
                  </a:lnTo>
                  <a:lnTo>
                    <a:pt x="221107" y="19050"/>
                  </a:lnTo>
                  <a:lnTo>
                    <a:pt x="221107" y="38100"/>
                  </a:lnTo>
                  <a:cubicBezTo>
                    <a:pt x="119761" y="38100"/>
                    <a:pt x="38100" y="118999"/>
                    <a:pt x="38100" y="218186"/>
                  </a:cubicBezTo>
                  <a:close/>
                </a:path>
              </a:pathLst>
            </a:custGeom>
            <a:solidFill>
              <a:srgbClr val="000000"/>
            </a:solidFill>
          </p:spPr>
          <p:txBody>
            <a:bodyPr/>
            <a:lstStyle/>
            <a:p>
              <a:endParaRPr lang="de-DE"/>
            </a:p>
          </p:txBody>
        </p:sp>
        <p:sp>
          <p:nvSpPr>
            <p:cNvPr id="37" name="TextBox 37"/>
            <p:cNvSpPr txBox="1"/>
            <p:nvPr/>
          </p:nvSpPr>
          <p:spPr>
            <a:xfrm>
              <a:off x="0" y="-9525"/>
              <a:ext cx="2342356" cy="1242200"/>
            </a:xfrm>
            <a:prstGeom prst="rect">
              <a:avLst/>
            </a:prstGeom>
          </p:spPr>
          <p:txBody>
            <a:bodyPr lIns="50800" tIns="50800" rIns="50800" bIns="50800" rtlCol="0" anchor="ctr"/>
            <a:lstStyle/>
            <a:p>
              <a:pPr algn="ctr">
                <a:lnSpc>
                  <a:spcPts val="2520"/>
                </a:lnSpc>
              </a:pPr>
              <a:r>
                <a:rPr lang="en-US" sz="2100">
                  <a:solidFill>
                    <a:srgbClr val="000000"/>
                  </a:solidFill>
                  <a:latin typeface="Roboto Bold"/>
                </a:rPr>
                <a:t>Repräsenta-tions-Bias</a:t>
              </a:r>
            </a:p>
          </p:txBody>
        </p:sp>
      </p:grpSp>
      <p:grpSp>
        <p:nvGrpSpPr>
          <p:cNvPr id="38" name="Group 38"/>
          <p:cNvGrpSpPr/>
          <p:nvPr/>
        </p:nvGrpSpPr>
        <p:grpSpPr>
          <a:xfrm>
            <a:off x="11022864" y="5500966"/>
            <a:ext cx="1756767" cy="924506"/>
            <a:chOff x="0" y="0"/>
            <a:chExt cx="2342356" cy="1232675"/>
          </a:xfrm>
        </p:grpSpPr>
        <p:sp>
          <p:nvSpPr>
            <p:cNvPr id="39" name="Freeform 39"/>
            <p:cNvSpPr/>
            <p:nvPr/>
          </p:nvSpPr>
          <p:spPr>
            <a:xfrm>
              <a:off x="19050" y="19050"/>
              <a:ext cx="2304161" cy="1194562"/>
            </a:xfrm>
            <a:custGeom>
              <a:avLst/>
              <a:gdLst/>
              <a:ahLst/>
              <a:cxnLst/>
              <a:rect l="l" t="t" r="r" b="b"/>
              <a:pathLst>
                <a:path w="2304161" h="1194562">
                  <a:moveTo>
                    <a:pt x="0" y="199136"/>
                  </a:moveTo>
                  <a:cubicBezTo>
                    <a:pt x="0" y="89154"/>
                    <a:pt x="90424" y="0"/>
                    <a:pt x="202057" y="0"/>
                  </a:cubicBezTo>
                  <a:lnTo>
                    <a:pt x="2102104" y="0"/>
                  </a:lnTo>
                  <a:cubicBezTo>
                    <a:pt x="2213737" y="0"/>
                    <a:pt x="2304161" y="89154"/>
                    <a:pt x="2304161" y="199136"/>
                  </a:cubicBezTo>
                  <a:lnTo>
                    <a:pt x="2304161" y="995426"/>
                  </a:lnTo>
                  <a:cubicBezTo>
                    <a:pt x="2304161" y="1105408"/>
                    <a:pt x="2213737" y="1194562"/>
                    <a:pt x="2102104" y="1194562"/>
                  </a:cubicBezTo>
                  <a:lnTo>
                    <a:pt x="202057" y="1194562"/>
                  </a:lnTo>
                  <a:cubicBezTo>
                    <a:pt x="90424" y="1194562"/>
                    <a:pt x="0" y="1105408"/>
                    <a:pt x="0" y="995426"/>
                  </a:cubicBezTo>
                  <a:close/>
                </a:path>
              </a:pathLst>
            </a:custGeom>
            <a:solidFill>
              <a:srgbClr val="FFC000"/>
            </a:solidFill>
          </p:spPr>
          <p:txBody>
            <a:bodyPr/>
            <a:lstStyle/>
            <a:p>
              <a:endParaRPr lang="de-DE"/>
            </a:p>
          </p:txBody>
        </p:sp>
        <p:sp>
          <p:nvSpPr>
            <p:cNvPr id="40" name="Freeform 40"/>
            <p:cNvSpPr/>
            <p:nvPr/>
          </p:nvSpPr>
          <p:spPr>
            <a:xfrm>
              <a:off x="0" y="0"/>
              <a:ext cx="2342261" cy="1232662"/>
            </a:xfrm>
            <a:custGeom>
              <a:avLst/>
              <a:gdLst/>
              <a:ahLst/>
              <a:cxnLst/>
              <a:rect l="l" t="t" r="r" b="b"/>
              <a:pathLst>
                <a:path w="2342261" h="1232662">
                  <a:moveTo>
                    <a:pt x="0" y="218186"/>
                  </a:moveTo>
                  <a:cubicBezTo>
                    <a:pt x="0" y="97409"/>
                    <a:pt x="99314" y="0"/>
                    <a:pt x="221107" y="0"/>
                  </a:cubicBezTo>
                  <a:lnTo>
                    <a:pt x="2121154" y="0"/>
                  </a:lnTo>
                  <a:lnTo>
                    <a:pt x="2121154" y="19050"/>
                  </a:lnTo>
                  <a:lnTo>
                    <a:pt x="2121154" y="0"/>
                  </a:lnTo>
                  <a:cubicBezTo>
                    <a:pt x="2243074" y="0"/>
                    <a:pt x="2342261" y="97409"/>
                    <a:pt x="2342261" y="218186"/>
                  </a:cubicBezTo>
                  <a:lnTo>
                    <a:pt x="2323211" y="218186"/>
                  </a:lnTo>
                  <a:lnTo>
                    <a:pt x="2342261" y="218186"/>
                  </a:lnTo>
                  <a:lnTo>
                    <a:pt x="2342261" y="1014476"/>
                  </a:lnTo>
                  <a:lnTo>
                    <a:pt x="2323211" y="1014476"/>
                  </a:lnTo>
                  <a:lnTo>
                    <a:pt x="2342261" y="1014476"/>
                  </a:lnTo>
                  <a:cubicBezTo>
                    <a:pt x="2342261" y="1135253"/>
                    <a:pt x="2242947" y="1232662"/>
                    <a:pt x="2121154" y="1232662"/>
                  </a:cubicBezTo>
                  <a:lnTo>
                    <a:pt x="2121154" y="1213612"/>
                  </a:lnTo>
                  <a:lnTo>
                    <a:pt x="2121154" y="1232662"/>
                  </a:lnTo>
                  <a:lnTo>
                    <a:pt x="221107" y="1232662"/>
                  </a:lnTo>
                  <a:lnTo>
                    <a:pt x="221107" y="1213612"/>
                  </a:lnTo>
                  <a:lnTo>
                    <a:pt x="221107" y="1232662"/>
                  </a:lnTo>
                  <a:cubicBezTo>
                    <a:pt x="99314" y="1232662"/>
                    <a:pt x="0" y="1135253"/>
                    <a:pt x="0" y="1014476"/>
                  </a:cubicBezTo>
                  <a:lnTo>
                    <a:pt x="0" y="218186"/>
                  </a:lnTo>
                  <a:lnTo>
                    <a:pt x="19050" y="218186"/>
                  </a:lnTo>
                  <a:lnTo>
                    <a:pt x="0" y="218186"/>
                  </a:lnTo>
                  <a:moveTo>
                    <a:pt x="38100" y="218186"/>
                  </a:moveTo>
                  <a:lnTo>
                    <a:pt x="38100" y="1014476"/>
                  </a:lnTo>
                  <a:lnTo>
                    <a:pt x="19050" y="1014476"/>
                  </a:lnTo>
                  <a:lnTo>
                    <a:pt x="38100" y="1014476"/>
                  </a:lnTo>
                  <a:cubicBezTo>
                    <a:pt x="38100" y="1113663"/>
                    <a:pt x="119761" y="1194562"/>
                    <a:pt x="221107" y="1194562"/>
                  </a:cubicBezTo>
                  <a:lnTo>
                    <a:pt x="2121154" y="1194562"/>
                  </a:lnTo>
                  <a:cubicBezTo>
                    <a:pt x="2222500" y="1194562"/>
                    <a:pt x="2304161" y="1113663"/>
                    <a:pt x="2304161" y="1014476"/>
                  </a:cubicBezTo>
                  <a:lnTo>
                    <a:pt x="2304161" y="218186"/>
                  </a:lnTo>
                  <a:cubicBezTo>
                    <a:pt x="2304288" y="118999"/>
                    <a:pt x="2222627" y="38100"/>
                    <a:pt x="2121154" y="38100"/>
                  </a:cubicBezTo>
                  <a:lnTo>
                    <a:pt x="221107" y="38100"/>
                  </a:lnTo>
                  <a:lnTo>
                    <a:pt x="221107" y="19050"/>
                  </a:lnTo>
                  <a:lnTo>
                    <a:pt x="221107" y="38100"/>
                  </a:lnTo>
                  <a:cubicBezTo>
                    <a:pt x="119761" y="38100"/>
                    <a:pt x="38100" y="118999"/>
                    <a:pt x="38100" y="218186"/>
                  </a:cubicBezTo>
                  <a:close/>
                </a:path>
              </a:pathLst>
            </a:custGeom>
            <a:solidFill>
              <a:srgbClr val="000000"/>
            </a:solidFill>
          </p:spPr>
          <p:txBody>
            <a:bodyPr/>
            <a:lstStyle/>
            <a:p>
              <a:endParaRPr lang="de-DE"/>
            </a:p>
          </p:txBody>
        </p:sp>
        <p:sp>
          <p:nvSpPr>
            <p:cNvPr id="41" name="TextBox 41"/>
            <p:cNvSpPr txBox="1"/>
            <p:nvPr/>
          </p:nvSpPr>
          <p:spPr>
            <a:xfrm>
              <a:off x="0" y="-9525"/>
              <a:ext cx="2342356" cy="1242200"/>
            </a:xfrm>
            <a:prstGeom prst="rect">
              <a:avLst/>
            </a:prstGeom>
          </p:spPr>
          <p:txBody>
            <a:bodyPr lIns="50800" tIns="50800" rIns="50800" bIns="50800" rtlCol="0" anchor="ctr"/>
            <a:lstStyle/>
            <a:p>
              <a:pPr algn="ctr">
                <a:lnSpc>
                  <a:spcPts val="2520"/>
                </a:lnSpc>
              </a:pPr>
              <a:r>
                <a:rPr lang="en-US" sz="2100">
                  <a:solidFill>
                    <a:srgbClr val="000000"/>
                  </a:solidFill>
                  <a:latin typeface="Roboto Bold"/>
                </a:rPr>
                <a:t>Mess-Bias</a:t>
              </a:r>
            </a:p>
          </p:txBody>
        </p:sp>
      </p:grpSp>
      <p:sp>
        <p:nvSpPr>
          <p:cNvPr id="42" name="TextBox 42"/>
          <p:cNvSpPr txBox="1"/>
          <p:nvPr/>
        </p:nvSpPr>
        <p:spPr>
          <a:xfrm>
            <a:off x="4960738" y="9185135"/>
            <a:ext cx="8366525" cy="918210"/>
          </a:xfrm>
          <a:prstGeom prst="rect">
            <a:avLst/>
          </a:prstGeom>
        </p:spPr>
        <p:txBody>
          <a:bodyPr lIns="0" tIns="0" rIns="0" bIns="0" rtlCol="0" anchor="t">
            <a:spAutoFit/>
          </a:bodyPr>
          <a:lstStyle/>
          <a:p>
            <a:pPr algn="l">
              <a:lnSpc>
                <a:spcPts val="2268"/>
              </a:lnSpc>
            </a:pPr>
            <a:r>
              <a:rPr lang="en-US" sz="2100" spc="19">
                <a:solidFill>
                  <a:srgbClr val="000000"/>
                </a:solidFill>
                <a:latin typeface="TT Rounds Condensed"/>
              </a:rPr>
              <a:t>Grafik basierend auf  </a:t>
            </a:r>
            <a:r>
              <a:rPr lang="en-US" sz="2100" u="sng" spc="19">
                <a:solidFill>
                  <a:srgbClr val="0563C1"/>
                </a:solidFill>
                <a:latin typeface="TT Rounds Condensed"/>
                <a:hlinkClick r:id="rId20" tooltip="https://dl.acm.org/doi/fullHtml/10.1145/3465416.3483305"/>
              </a:rPr>
              <a:t>Suresh, Harini; Guttag, John (2021): A Framework for Understanding Sources of Harm throughout the Machine Learning Life Cycle</a:t>
            </a:r>
            <a:r>
              <a:rPr lang="en-US" sz="2100" spc="19">
                <a:solidFill>
                  <a:srgbClr val="000000"/>
                </a:solidFill>
                <a:latin typeface="TT Rounds Condensed"/>
              </a:rPr>
              <a: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866754" y="8913483"/>
            <a:ext cx="2489672" cy="899177"/>
            <a:chOff x="0" y="0"/>
            <a:chExt cx="3319563" cy="1198903"/>
          </a:xfrm>
        </p:grpSpPr>
        <p:sp>
          <p:nvSpPr>
            <p:cNvPr id="3" name="Freeform 3"/>
            <p:cNvSpPr/>
            <p:nvPr/>
          </p:nvSpPr>
          <p:spPr>
            <a:xfrm>
              <a:off x="0" y="0"/>
              <a:ext cx="3319526" cy="1198880"/>
            </a:xfrm>
            <a:custGeom>
              <a:avLst/>
              <a:gdLst/>
              <a:ahLst/>
              <a:cxnLst/>
              <a:rect l="l" t="t" r="r" b="b"/>
              <a:pathLst>
                <a:path w="3319526" h="1198880">
                  <a:moveTo>
                    <a:pt x="0" y="0"/>
                  </a:moveTo>
                  <a:lnTo>
                    <a:pt x="3319526" y="0"/>
                  </a:lnTo>
                  <a:lnTo>
                    <a:pt x="3319526" y="1198880"/>
                  </a:lnTo>
                  <a:lnTo>
                    <a:pt x="0" y="1198880"/>
                  </a:lnTo>
                  <a:lnTo>
                    <a:pt x="0" y="0"/>
                  </a:lnTo>
                  <a:close/>
                </a:path>
              </a:pathLst>
            </a:custGeom>
            <a:blipFill>
              <a:blip r:embed="rId2"/>
              <a:stretch>
                <a:fillRect t="-198" r="-1" b="-200"/>
              </a:stretch>
            </a:blipFill>
          </p:spPr>
          <p:txBody>
            <a:bodyPr/>
            <a:lstStyle/>
            <a:p>
              <a:endParaRPr lang="de-DE"/>
            </a:p>
          </p:txBody>
        </p:sp>
      </p:grpSp>
      <p:grpSp>
        <p:nvGrpSpPr>
          <p:cNvPr id="4" name="Group 4"/>
          <p:cNvGrpSpPr/>
          <p:nvPr/>
        </p:nvGrpSpPr>
        <p:grpSpPr>
          <a:xfrm>
            <a:off x="16261372" y="8914557"/>
            <a:ext cx="102535" cy="90611"/>
            <a:chOff x="0" y="0"/>
            <a:chExt cx="136713" cy="120815"/>
          </a:xfrm>
        </p:grpSpPr>
        <p:sp>
          <p:nvSpPr>
            <p:cNvPr id="5" name="Freeform 5"/>
            <p:cNvSpPr/>
            <p:nvPr/>
          </p:nvSpPr>
          <p:spPr>
            <a:xfrm>
              <a:off x="0" y="0"/>
              <a:ext cx="136652" cy="120777"/>
            </a:xfrm>
            <a:custGeom>
              <a:avLst/>
              <a:gdLst/>
              <a:ahLst/>
              <a:cxnLst/>
              <a:rect l="l" t="t" r="r" b="b"/>
              <a:pathLst>
                <a:path w="136652" h="120777">
                  <a:moveTo>
                    <a:pt x="0" y="0"/>
                  </a:moveTo>
                  <a:lnTo>
                    <a:pt x="136652" y="0"/>
                  </a:lnTo>
                  <a:lnTo>
                    <a:pt x="136652" y="120777"/>
                  </a:lnTo>
                  <a:lnTo>
                    <a:pt x="0" y="120777"/>
                  </a:lnTo>
                  <a:lnTo>
                    <a:pt x="0" y="0"/>
                  </a:lnTo>
                  <a:close/>
                </a:path>
              </a:pathLst>
            </a:custGeom>
            <a:blipFill>
              <a:blip r:embed="rId3"/>
              <a:stretch>
                <a:fillRect l="-497" r="-542" b="-31"/>
              </a:stretch>
            </a:blipFill>
          </p:spPr>
          <p:txBody>
            <a:bodyPr/>
            <a:lstStyle/>
            <a:p>
              <a:endParaRPr lang="de-DE"/>
            </a:p>
          </p:txBody>
        </p:sp>
      </p:grpSp>
      <p:grpSp>
        <p:nvGrpSpPr>
          <p:cNvPr id="6" name="Group 6"/>
          <p:cNvGrpSpPr/>
          <p:nvPr/>
        </p:nvGrpSpPr>
        <p:grpSpPr>
          <a:xfrm>
            <a:off x="15217422" y="8931126"/>
            <a:ext cx="2505394" cy="882583"/>
            <a:chOff x="0" y="0"/>
            <a:chExt cx="3340525" cy="1176777"/>
          </a:xfrm>
        </p:grpSpPr>
        <p:sp>
          <p:nvSpPr>
            <p:cNvPr id="7" name="Freeform 7"/>
            <p:cNvSpPr/>
            <p:nvPr/>
          </p:nvSpPr>
          <p:spPr>
            <a:xfrm>
              <a:off x="0" y="0"/>
              <a:ext cx="3340481" cy="1176782"/>
            </a:xfrm>
            <a:custGeom>
              <a:avLst/>
              <a:gdLst/>
              <a:ahLst/>
              <a:cxnLst/>
              <a:rect l="l" t="t" r="r" b="b"/>
              <a:pathLst>
                <a:path w="3340481" h="1176782">
                  <a:moveTo>
                    <a:pt x="0" y="0"/>
                  </a:moveTo>
                  <a:lnTo>
                    <a:pt x="3340481" y="0"/>
                  </a:lnTo>
                  <a:lnTo>
                    <a:pt x="3340481" y="1176782"/>
                  </a:lnTo>
                  <a:lnTo>
                    <a:pt x="0" y="1176782"/>
                  </a:lnTo>
                  <a:lnTo>
                    <a:pt x="0" y="0"/>
                  </a:lnTo>
                  <a:close/>
                </a:path>
              </a:pathLst>
            </a:custGeom>
            <a:blipFill>
              <a:blip r:embed="rId4"/>
              <a:stretch>
                <a:fillRect r="-1"/>
              </a:stretch>
            </a:blipFill>
          </p:spPr>
          <p:txBody>
            <a:bodyPr/>
            <a:lstStyle/>
            <a:p>
              <a:endParaRPr lang="de-DE"/>
            </a:p>
          </p:txBody>
        </p:sp>
      </p:grpSp>
      <p:grpSp>
        <p:nvGrpSpPr>
          <p:cNvPr id="8" name="Group 8"/>
          <p:cNvGrpSpPr/>
          <p:nvPr/>
        </p:nvGrpSpPr>
        <p:grpSpPr>
          <a:xfrm>
            <a:off x="546985" y="8862131"/>
            <a:ext cx="1846604" cy="1001881"/>
            <a:chOff x="0" y="0"/>
            <a:chExt cx="2462139" cy="1335841"/>
          </a:xfrm>
        </p:grpSpPr>
        <p:sp>
          <p:nvSpPr>
            <p:cNvPr id="9" name="Freeform 9"/>
            <p:cNvSpPr/>
            <p:nvPr/>
          </p:nvSpPr>
          <p:spPr>
            <a:xfrm>
              <a:off x="0" y="0"/>
              <a:ext cx="2462149" cy="1335786"/>
            </a:xfrm>
            <a:custGeom>
              <a:avLst/>
              <a:gdLst/>
              <a:ahLst/>
              <a:cxnLst/>
              <a:rect l="l" t="t" r="r" b="b"/>
              <a:pathLst>
                <a:path w="2462149" h="1335786">
                  <a:moveTo>
                    <a:pt x="0" y="0"/>
                  </a:moveTo>
                  <a:lnTo>
                    <a:pt x="2462149" y="0"/>
                  </a:lnTo>
                  <a:lnTo>
                    <a:pt x="2462149" y="1335786"/>
                  </a:lnTo>
                  <a:lnTo>
                    <a:pt x="0" y="1335786"/>
                  </a:lnTo>
                  <a:lnTo>
                    <a:pt x="0" y="0"/>
                  </a:lnTo>
                  <a:close/>
                </a:path>
              </a:pathLst>
            </a:custGeom>
            <a:blipFill>
              <a:blip r:embed="rId5"/>
              <a:stretch>
                <a:fillRect b="-4"/>
              </a:stretch>
            </a:blipFill>
          </p:spPr>
          <p:txBody>
            <a:bodyPr/>
            <a:lstStyle/>
            <a:p>
              <a:endParaRPr lang="de-DE"/>
            </a:p>
          </p:txBody>
        </p:sp>
      </p:grpSp>
      <p:grpSp>
        <p:nvGrpSpPr>
          <p:cNvPr id="10" name="Group 10"/>
          <p:cNvGrpSpPr/>
          <p:nvPr/>
        </p:nvGrpSpPr>
        <p:grpSpPr>
          <a:xfrm>
            <a:off x="610695" y="8441163"/>
            <a:ext cx="2323165" cy="1383184"/>
            <a:chOff x="0" y="0"/>
            <a:chExt cx="3097553" cy="1844245"/>
          </a:xfrm>
        </p:grpSpPr>
        <p:sp>
          <p:nvSpPr>
            <p:cNvPr id="11" name="Freeform 11" descr="S04 HTW Berlin Logo pos FARBIG RGB1"/>
            <p:cNvSpPr/>
            <p:nvPr/>
          </p:nvSpPr>
          <p:spPr>
            <a:xfrm>
              <a:off x="0" y="0"/>
              <a:ext cx="3097530" cy="1844294"/>
            </a:xfrm>
            <a:custGeom>
              <a:avLst/>
              <a:gdLst/>
              <a:ahLst/>
              <a:cxnLst/>
              <a:rect l="l" t="t" r="r" b="b"/>
              <a:pathLst>
                <a:path w="3097530" h="1844294">
                  <a:moveTo>
                    <a:pt x="0" y="0"/>
                  </a:moveTo>
                  <a:lnTo>
                    <a:pt x="3097530" y="0"/>
                  </a:lnTo>
                  <a:lnTo>
                    <a:pt x="3097530" y="1844294"/>
                  </a:lnTo>
                  <a:lnTo>
                    <a:pt x="0" y="1844294"/>
                  </a:lnTo>
                  <a:lnTo>
                    <a:pt x="0" y="0"/>
                  </a:lnTo>
                  <a:close/>
                </a:path>
              </a:pathLst>
            </a:custGeom>
            <a:blipFill>
              <a:blip r:embed="rId6"/>
              <a:stretch>
                <a:fillRect t="-35" b="-32"/>
              </a:stretch>
            </a:blipFill>
          </p:spPr>
          <p:txBody>
            <a:bodyPr/>
            <a:lstStyle/>
            <a:p>
              <a:endParaRPr lang="de-DE"/>
            </a:p>
          </p:txBody>
        </p:sp>
      </p:grpSp>
      <p:sp>
        <p:nvSpPr>
          <p:cNvPr id="12" name="Freeform 12"/>
          <p:cNvSpPr/>
          <p:nvPr/>
        </p:nvSpPr>
        <p:spPr>
          <a:xfrm>
            <a:off x="-9529" y="648963"/>
            <a:ext cx="18294001" cy="7832312"/>
          </a:xfrm>
          <a:custGeom>
            <a:avLst/>
            <a:gdLst/>
            <a:ahLst/>
            <a:cxnLst/>
            <a:rect l="l" t="t" r="r" b="b"/>
            <a:pathLst>
              <a:path w="18294001" h="7832312">
                <a:moveTo>
                  <a:pt x="0" y="0"/>
                </a:moveTo>
                <a:lnTo>
                  <a:pt x="18294001" y="0"/>
                </a:lnTo>
                <a:lnTo>
                  <a:pt x="18294001" y="7832312"/>
                </a:lnTo>
                <a:lnTo>
                  <a:pt x="0" y="78323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13" name="TextBox 13"/>
          <p:cNvSpPr txBox="1"/>
          <p:nvPr/>
        </p:nvSpPr>
        <p:spPr>
          <a:xfrm>
            <a:off x="588565" y="1436884"/>
            <a:ext cx="8466972" cy="537991"/>
          </a:xfrm>
          <a:prstGeom prst="rect">
            <a:avLst/>
          </a:prstGeom>
        </p:spPr>
        <p:txBody>
          <a:bodyPr lIns="0" tIns="0" rIns="0" bIns="0" rtlCol="0" anchor="t">
            <a:spAutoFit/>
          </a:bodyPr>
          <a:lstStyle/>
          <a:p>
            <a:pPr algn="l">
              <a:lnSpc>
                <a:spcPts val="4374"/>
              </a:lnSpc>
            </a:pPr>
            <a:r>
              <a:rPr lang="en-US" sz="4051">
                <a:solidFill>
                  <a:srgbClr val="00285A"/>
                </a:solidFill>
                <a:latin typeface="Roboto Bold"/>
              </a:rPr>
              <a:t>Vorurteile bei der Erstellung &amp; Nutzung von Modellen</a:t>
            </a:r>
          </a:p>
        </p:txBody>
      </p:sp>
      <p:grpSp>
        <p:nvGrpSpPr>
          <p:cNvPr id="14" name="Group 14"/>
          <p:cNvGrpSpPr/>
          <p:nvPr/>
        </p:nvGrpSpPr>
        <p:grpSpPr>
          <a:xfrm>
            <a:off x="12010414" y="4436423"/>
            <a:ext cx="2844324" cy="2830030"/>
            <a:chOff x="0" y="0"/>
            <a:chExt cx="3792432" cy="3773373"/>
          </a:xfrm>
        </p:grpSpPr>
        <p:sp>
          <p:nvSpPr>
            <p:cNvPr id="15" name="Freeform 15"/>
            <p:cNvSpPr/>
            <p:nvPr/>
          </p:nvSpPr>
          <p:spPr>
            <a:xfrm>
              <a:off x="0" y="0"/>
              <a:ext cx="3792474" cy="3773424"/>
            </a:xfrm>
            <a:custGeom>
              <a:avLst/>
              <a:gdLst/>
              <a:ahLst/>
              <a:cxnLst/>
              <a:rect l="l" t="t" r="r" b="b"/>
              <a:pathLst>
                <a:path w="3792474" h="3773424">
                  <a:moveTo>
                    <a:pt x="0" y="0"/>
                  </a:moveTo>
                  <a:lnTo>
                    <a:pt x="3792474" y="0"/>
                  </a:lnTo>
                  <a:lnTo>
                    <a:pt x="3792474" y="3773424"/>
                  </a:lnTo>
                  <a:lnTo>
                    <a:pt x="0" y="3773424"/>
                  </a:lnTo>
                  <a:lnTo>
                    <a:pt x="0" y="0"/>
                  </a:lnTo>
                  <a:close/>
                </a:path>
              </a:pathLst>
            </a:custGeom>
            <a:blipFill>
              <a:blip r:embed="rId9"/>
              <a:stretch>
                <a:fillRect l="-82" r="-81" b="1"/>
              </a:stretch>
            </a:blipFill>
          </p:spPr>
          <p:txBody>
            <a:bodyPr/>
            <a:lstStyle/>
            <a:p>
              <a:endParaRPr lang="de-DE"/>
            </a:p>
          </p:txBody>
        </p:sp>
      </p:grpSp>
      <p:grpSp>
        <p:nvGrpSpPr>
          <p:cNvPr id="16" name="Group 16"/>
          <p:cNvGrpSpPr/>
          <p:nvPr/>
        </p:nvGrpSpPr>
        <p:grpSpPr>
          <a:xfrm>
            <a:off x="2933861" y="3362616"/>
            <a:ext cx="1107714" cy="1293524"/>
            <a:chOff x="0" y="0"/>
            <a:chExt cx="1476952" cy="1724699"/>
          </a:xfrm>
        </p:grpSpPr>
        <p:sp>
          <p:nvSpPr>
            <p:cNvPr id="17" name="Freeform 17"/>
            <p:cNvSpPr/>
            <p:nvPr/>
          </p:nvSpPr>
          <p:spPr>
            <a:xfrm>
              <a:off x="0" y="0"/>
              <a:ext cx="1477010" cy="1724660"/>
            </a:xfrm>
            <a:custGeom>
              <a:avLst/>
              <a:gdLst/>
              <a:ahLst/>
              <a:cxnLst/>
              <a:rect l="l" t="t" r="r" b="b"/>
              <a:pathLst>
                <a:path w="1477010" h="1724660">
                  <a:moveTo>
                    <a:pt x="0" y="0"/>
                  </a:moveTo>
                  <a:lnTo>
                    <a:pt x="1477010" y="0"/>
                  </a:lnTo>
                  <a:lnTo>
                    <a:pt x="1477010" y="1724660"/>
                  </a:lnTo>
                  <a:lnTo>
                    <a:pt x="0" y="1724660"/>
                  </a:lnTo>
                  <a:lnTo>
                    <a:pt x="0" y="0"/>
                  </a:lnTo>
                  <a:close/>
                </a:path>
              </a:pathLst>
            </a:custGeom>
            <a:blipFill>
              <a:blip r:embed="rId10"/>
              <a:stretch>
                <a:fillRect l="-659" r="-655" b="-2"/>
              </a:stretch>
            </a:blipFill>
          </p:spPr>
          <p:txBody>
            <a:bodyPr/>
            <a:lstStyle/>
            <a:p>
              <a:endParaRPr lang="de-DE"/>
            </a:p>
          </p:txBody>
        </p:sp>
      </p:grpSp>
      <p:grpSp>
        <p:nvGrpSpPr>
          <p:cNvPr id="18" name="Group 18"/>
          <p:cNvGrpSpPr/>
          <p:nvPr/>
        </p:nvGrpSpPr>
        <p:grpSpPr>
          <a:xfrm>
            <a:off x="2933861" y="6484968"/>
            <a:ext cx="1107714" cy="1293524"/>
            <a:chOff x="0" y="0"/>
            <a:chExt cx="1476952" cy="1724699"/>
          </a:xfrm>
        </p:grpSpPr>
        <p:sp>
          <p:nvSpPr>
            <p:cNvPr id="19" name="Freeform 19"/>
            <p:cNvSpPr/>
            <p:nvPr/>
          </p:nvSpPr>
          <p:spPr>
            <a:xfrm>
              <a:off x="0" y="0"/>
              <a:ext cx="1477010" cy="1724660"/>
            </a:xfrm>
            <a:custGeom>
              <a:avLst/>
              <a:gdLst/>
              <a:ahLst/>
              <a:cxnLst/>
              <a:rect l="l" t="t" r="r" b="b"/>
              <a:pathLst>
                <a:path w="1477010" h="1724660">
                  <a:moveTo>
                    <a:pt x="0" y="0"/>
                  </a:moveTo>
                  <a:lnTo>
                    <a:pt x="1477010" y="0"/>
                  </a:lnTo>
                  <a:lnTo>
                    <a:pt x="1477010" y="1724660"/>
                  </a:lnTo>
                  <a:lnTo>
                    <a:pt x="0" y="1724660"/>
                  </a:lnTo>
                  <a:lnTo>
                    <a:pt x="0" y="0"/>
                  </a:lnTo>
                  <a:close/>
                </a:path>
              </a:pathLst>
            </a:custGeom>
            <a:blipFill>
              <a:blip r:embed="rId11"/>
              <a:stretch>
                <a:fillRect l="-659" r="-655" b="-2"/>
              </a:stretch>
            </a:blipFill>
          </p:spPr>
          <p:txBody>
            <a:bodyPr/>
            <a:lstStyle/>
            <a:p>
              <a:endParaRPr lang="de-DE"/>
            </a:p>
          </p:txBody>
        </p:sp>
      </p:grpSp>
      <p:sp>
        <p:nvSpPr>
          <p:cNvPr id="20" name="TextBox 20"/>
          <p:cNvSpPr txBox="1"/>
          <p:nvPr/>
        </p:nvSpPr>
        <p:spPr>
          <a:xfrm>
            <a:off x="12010414" y="3464295"/>
            <a:ext cx="2768067" cy="597056"/>
          </a:xfrm>
          <a:prstGeom prst="rect">
            <a:avLst/>
          </a:prstGeom>
        </p:spPr>
        <p:txBody>
          <a:bodyPr lIns="0" tIns="0" rIns="0" bIns="0" rtlCol="0" anchor="t">
            <a:spAutoFit/>
          </a:bodyPr>
          <a:lstStyle/>
          <a:p>
            <a:pPr algn="ctr">
              <a:lnSpc>
                <a:spcPts val="2916"/>
              </a:lnSpc>
            </a:pPr>
            <a:r>
              <a:rPr lang="en-US" sz="2701">
                <a:solidFill>
                  <a:srgbClr val="00285A"/>
                </a:solidFill>
                <a:latin typeface="Roboto Bold"/>
              </a:rPr>
              <a:t>Nutzung</a:t>
            </a:r>
          </a:p>
        </p:txBody>
      </p:sp>
      <p:sp>
        <p:nvSpPr>
          <p:cNvPr id="21" name="TextBox 21"/>
          <p:cNvSpPr txBox="1"/>
          <p:nvPr/>
        </p:nvSpPr>
        <p:spPr>
          <a:xfrm>
            <a:off x="6736935" y="3464295"/>
            <a:ext cx="2768067" cy="597056"/>
          </a:xfrm>
          <a:prstGeom prst="rect">
            <a:avLst/>
          </a:prstGeom>
        </p:spPr>
        <p:txBody>
          <a:bodyPr lIns="0" tIns="0" rIns="0" bIns="0" rtlCol="0" anchor="t">
            <a:spAutoFit/>
          </a:bodyPr>
          <a:lstStyle/>
          <a:p>
            <a:pPr algn="ctr">
              <a:lnSpc>
                <a:spcPts val="2916"/>
              </a:lnSpc>
            </a:pPr>
            <a:r>
              <a:rPr lang="en-US" sz="2701">
                <a:solidFill>
                  <a:srgbClr val="00285A"/>
                </a:solidFill>
                <a:latin typeface="Roboto Bold"/>
              </a:rPr>
              <a:t>Modell</a:t>
            </a:r>
          </a:p>
        </p:txBody>
      </p:sp>
      <p:sp>
        <p:nvSpPr>
          <p:cNvPr id="22" name="TextBox 22"/>
          <p:cNvSpPr txBox="1"/>
          <p:nvPr/>
        </p:nvSpPr>
        <p:spPr>
          <a:xfrm>
            <a:off x="13451712" y="234934"/>
            <a:ext cx="2768067" cy="597056"/>
          </a:xfrm>
          <a:prstGeom prst="rect">
            <a:avLst/>
          </a:prstGeom>
        </p:spPr>
        <p:txBody>
          <a:bodyPr lIns="0" tIns="0" rIns="0" bIns="0" rtlCol="0" anchor="t">
            <a:spAutoFit/>
          </a:bodyPr>
          <a:lstStyle/>
          <a:p>
            <a:pPr algn="ctr">
              <a:lnSpc>
                <a:spcPts val="2916"/>
              </a:lnSpc>
            </a:pPr>
            <a:r>
              <a:rPr lang="en-US" sz="2701">
                <a:solidFill>
                  <a:srgbClr val="00285A"/>
                </a:solidFill>
                <a:latin typeface="Roboto"/>
              </a:rPr>
              <a:t>Datensatz</a:t>
            </a:r>
          </a:p>
        </p:txBody>
      </p:sp>
      <p:sp>
        <p:nvSpPr>
          <p:cNvPr id="23" name="TextBox 23"/>
          <p:cNvSpPr txBox="1"/>
          <p:nvPr/>
        </p:nvSpPr>
        <p:spPr>
          <a:xfrm>
            <a:off x="2795701" y="4793248"/>
            <a:ext cx="1384033" cy="252910"/>
          </a:xfrm>
          <a:prstGeom prst="rect">
            <a:avLst/>
          </a:prstGeom>
        </p:spPr>
        <p:txBody>
          <a:bodyPr lIns="0" tIns="0" rIns="0" bIns="0" rtlCol="0" anchor="t">
            <a:spAutoFit/>
          </a:bodyPr>
          <a:lstStyle/>
          <a:p>
            <a:pPr algn="ctr">
              <a:lnSpc>
                <a:spcPts val="1944"/>
              </a:lnSpc>
            </a:pPr>
            <a:r>
              <a:rPr lang="en-US" sz="1800">
                <a:solidFill>
                  <a:srgbClr val="00285A"/>
                </a:solidFill>
                <a:latin typeface="Roboto"/>
              </a:rPr>
              <a:t>Trainings-daten</a:t>
            </a:r>
          </a:p>
        </p:txBody>
      </p:sp>
      <p:sp>
        <p:nvSpPr>
          <p:cNvPr id="24" name="TextBox 24"/>
          <p:cNvSpPr txBox="1"/>
          <p:nvPr/>
        </p:nvSpPr>
        <p:spPr>
          <a:xfrm>
            <a:off x="2795701" y="7896849"/>
            <a:ext cx="1384033" cy="252910"/>
          </a:xfrm>
          <a:prstGeom prst="rect">
            <a:avLst/>
          </a:prstGeom>
        </p:spPr>
        <p:txBody>
          <a:bodyPr lIns="0" tIns="0" rIns="0" bIns="0" rtlCol="0" anchor="t">
            <a:spAutoFit/>
          </a:bodyPr>
          <a:lstStyle/>
          <a:p>
            <a:pPr algn="ctr">
              <a:lnSpc>
                <a:spcPts val="1944"/>
              </a:lnSpc>
            </a:pPr>
            <a:r>
              <a:rPr lang="en-US" sz="1800">
                <a:solidFill>
                  <a:srgbClr val="00285A"/>
                </a:solidFill>
                <a:latin typeface="Roboto"/>
              </a:rPr>
              <a:t>Testdaten</a:t>
            </a:r>
          </a:p>
        </p:txBody>
      </p:sp>
      <p:grpSp>
        <p:nvGrpSpPr>
          <p:cNvPr id="25" name="Group 25"/>
          <p:cNvGrpSpPr/>
          <p:nvPr/>
        </p:nvGrpSpPr>
        <p:grpSpPr>
          <a:xfrm rot="1819707">
            <a:off x="4003782" y="4645612"/>
            <a:ext cx="2794356" cy="57150"/>
            <a:chOff x="0" y="0"/>
            <a:chExt cx="3725808" cy="76200"/>
          </a:xfrm>
        </p:grpSpPr>
        <p:sp>
          <p:nvSpPr>
            <p:cNvPr id="26" name="Freeform 26"/>
            <p:cNvSpPr/>
            <p:nvPr/>
          </p:nvSpPr>
          <p:spPr>
            <a:xfrm>
              <a:off x="0" y="0"/>
              <a:ext cx="3725799" cy="76200"/>
            </a:xfrm>
            <a:custGeom>
              <a:avLst/>
              <a:gdLst/>
              <a:ahLst/>
              <a:cxnLst/>
              <a:rect l="l" t="t" r="r" b="b"/>
              <a:pathLst>
                <a:path w="3725799" h="76200">
                  <a:moveTo>
                    <a:pt x="38100" y="0"/>
                  </a:moveTo>
                  <a:lnTo>
                    <a:pt x="3687699" y="0"/>
                  </a:lnTo>
                  <a:cubicBezTo>
                    <a:pt x="3708781" y="0"/>
                    <a:pt x="3725799" y="17018"/>
                    <a:pt x="3725799" y="38100"/>
                  </a:cubicBezTo>
                  <a:cubicBezTo>
                    <a:pt x="3725799" y="59182"/>
                    <a:pt x="3708781" y="76200"/>
                    <a:pt x="3687699" y="76200"/>
                  </a:cubicBezTo>
                  <a:lnTo>
                    <a:pt x="38100" y="76200"/>
                  </a:lnTo>
                  <a:cubicBezTo>
                    <a:pt x="17018" y="76200"/>
                    <a:pt x="0" y="59182"/>
                    <a:pt x="0" y="38100"/>
                  </a:cubicBezTo>
                  <a:cubicBezTo>
                    <a:pt x="0" y="17018"/>
                    <a:pt x="17018" y="0"/>
                    <a:pt x="38100" y="0"/>
                  </a:cubicBezTo>
                  <a:close/>
                </a:path>
              </a:pathLst>
            </a:custGeom>
            <a:solidFill>
              <a:srgbClr val="000000"/>
            </a:solidFill>
          </p:spPr>
          <p:txBody>
            <a:bodyPr/>
            <a:lstStyle/>
            <a:p>
              <a:endParaRPr lang="de-DE"/>
            </a:p>
          </p:txBody>
        </p:sp>
      </p:grpSp>
      <p:grpSp>
        <p:nvGrpSpPr>
          <p:cNvPr id="27" name="Group 27"/>
          <p:cNvGrpSpPr/>
          <p:nvPr/>
        </p:nvGrpSpPr>
        <p:grpSpPr>
          <a:xfrm>
            <a:off x="14187124" y="7328909"/>
            <a:ext cx="1728787" cy="896207"/>
            <a:chOff x="0" y="0"/>
            <a:chExt cx="2305050" cy="1194943"/>
          </a:xfrm>
        </p:grpSpPr>
        <p:sp>
          <p:nvSpPr>
            <p:cNvPr id="28" name="Freeform 28"/>
            <p:cNvSpPr/>
            <p:nvPr/>
          </p:nvSpPr>
          <p:spPr>
            <a:xfrm>
              <a:off x="0" y="0"/>
              <a:ext cx="2305050" cy="1194943"/>
            </a:xfrm>
            <a:custGeom>
              <a:avLst/>
              <a:gdLst/>
              <a:ahLst/>
              <a:cxnLst/>
              <a:rect l="l" t="t" r="r" b="b"/>
              <a:pathLst>
                <a:path w="2305050" h="1194943">
                  <a:moveTo>
                    <a:pt x="0" y="199136"/>
                  </a:moveTo>
                  <a:cubicBezTo>
                    <a:pt x="0" y="89154"/>
                    <a:pt x="90170" y="0"/>
                    <a:pt x="201422" y="0"/>
                  </a:cubicBezTo>
                  <a:lnTo>
                    <a:pt x="2103628" y="0"/>
                  </a:lnTo>
                  <a:cubicBezTo>
                    <a:pt x="2214880" y="0"/>
                    <a:pt x="2305050" y="89154"/>
                    <a:pt x="2305050" y="199136"/>
                  </a:cubicBezTo>
                  <a:lnTo>
                    <a:pt x="2305050" y="995807"/>
                  </a:lnTo>
                  <a:cubicBezTo>
                    <a:pt x="2305050" y="1105789"/>
                    <a:pt x="2214880" y="1194943"/>
                    <a:pt x="2103628" y="1194943"/>
                  </a:cubicBezTo>
                  <a:lnTo>
                    <a:pt x="201422" y="1194943"/>
                  </a:lnTo>
                  <a:cubicBezTo>
                    <a:pt x="90170" y="1194943"/>
                    <a:pt x="0" y="1105789"/>
                    <a:pt x="0" y="995807"/>
                  </a:cubicBezTo>
                  <a:close/>
                </a:path>
              </a:pathLst>
            </a:custGeom>
            <a:solidFill>
              <a:srgbClr val="FFC000"/>
            </a:solidFill>
          </p:spPr>
          <p:txBody>
            <a:bodyPr/>
            <a:lstStyle/>
            <a:p>
              <a:endParaRPr lang="de-DE"/>
            </a:p>
          </p:txBody>
        </p:sp>
      </p:grpSp>
      <p:sp>
        <p:nvSpPr>
          <p:cNvPr id="29" name="Freeform 29"/>
          <p:cNvSpPr/>
          <p:nvPr/>
        </p:nvSpPr>
        <p:spPr>
          <a:xfrm>
            <a:off x="14176361" y="7318146"/>
            <a:ext cx="1750314" cy="917733"/>
          </a:xfrm>
          <a:custGeom>
            <a:avLst/>
            <a:gdLst/>
            <a:ahLst/>
            <a:cxnLst/>
            <a:rect l="l" t="t" r="r" b="b"/>
            <a:pathLst>
              <a:path w="1750314" h="917733">
                <a:moveTo>
                  <a:pt x="0" y="0"/>
                </a:moveTo>
                <a:lnTo>
                  <a:pt x="1750314" y="0"/>
                </a:lnTo>
                <a:lnTo>
                  <a:pt x="1750314" y="917733"/>
                </a:lnTo>
                <a:lnTo>
                  <a:pt x="0" y="91773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de-DE"/>
          </a:p>
        </p:txBody>
      </p:sp>
      <p:sp>
        <p:nvSpPr>
          <p:cNvPr id="30" name="TextBox 30"/>
          <p:cNvSpPr txBox="1"/>
          <p:nvPr/>
        </p:nvSpPr>
        <p:spPr>
          <a:xfrm>
            <a:off x="14227161" y="7352277"/>
            <a:ext cx="1648707" cy="832789"/>
          </a:xfrm>
          <a:prstGeom prst="rect">
            <a:avLst/>
          </a:prstGeom>
        </p:spPr>
        <p:txBody>
          <a:bodyPr lIns="0" tIns="0" rIns="0" bIns="0" rtlCol="0" anchor="t">
            <a:spAutoFit/>
          </a:bodyPr>
          <a:lstStyle/>
          <a:p>
            <a:pPr algn="ctr">
              <a:lnSpc>
                <a:spcPts val="2520"/>
              </a:lnSpc>
            </a:pPr>
            <a:r>
              <a:rPr lang="en-US" sz="2100">
                <a:solidFill>
                  <a:srgbClr val="000000"/>
                </a:solidFill>
                <a:latin typeface="Roboto Bold"/>
              </a:rPr>
              <a:t>Feedback-schleife</a:t>
            </a:r>
          </a:p>
        </p:txBody>
      </p:sp>
      <p:sp>
        <p:nvSpPr>
          <p:cNvPr id="31" name="Freeform 31"/>
          <p:cNvSpPr/>
          <p:nvPr/>
        </p:nvSpPr>
        <p:spPr>
          <a:xfrm>
            <a:off x="14576853" y="6507194"/>
            <a:ext cx="735943" cy="735943"/>
          </a:xfrm>
          <a:custGeom>
            <a:avLst/>
            <a:gdLst/>
            <a:ahLst/>
            <a:cxnLst/>
            <a:rect l="l" t="t" r="r" b="b"/>
            <a:pathLst>
              <a:path w="735943" h="735943">
                <a:moveTo>
                  <a:pt x="0" y="0"/>
                </a:moveTo>
                <a:lnTo>
                  <a:pt x="735943" y="0"/>
                </a:lnTo>
                <a:lnTo>
                  <a:pt x="735943" y="735943"/>
                </a:lnTo>
                <a:lnTo>
                  <a:pt x="0" y="73594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de-DE"/>
          </a:p>
        </p:txBody>
      </p:sp>
      <p:sp>
        <p:nvSpPr>
          <p:cNvPr id="32" name="Freeform 32"/>
          <p:cNvSpPr/>
          <p:nvPr/>
        </p:nvSpPr>
        <p:spPr>
          <a:xfrm>
            <a:off x="13455243" y="7372236"/>
            <a:ext cx="590733" cy="590733"/>
          </a:xfrm>
          <a:custGeom>
            <a:avLst/>
            <a:gdLst/>
            <a:ahLst/>
            <a:cxnLst/>
            <a:rect l="l" t="t" r="r" b="b"/>
            <a:pathLst>
              <a:path w="590733" h="590733">
                <a:moveTo>
                  <a:pt x="0" y="0"/>
                </a:moveTo>
                <a:lnTo>
                  <a:pt x="590733" y="0"/>
                </a:lnTo>
                <a:lnTo>
                  <a:pt x="590733" y="590733"/>
                </a:lnTo>
                <a:lnTo>
                  <a:pt x="0" y="59073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de-DE"/>
          </a:p>
        </p:txBody>
      </p:sp>
      <p:grpSp>
        <p:nvGrpSpPr>
          <p:cNvPr id="33" name="Group 33"/>
          <p:cNvGrpSpPr/>
          <p:nvPr/>
        </p:nvGrpSpPr>
        <p:grpSpPr>
          <a:xfrm rot="-1417187">
            <a:off x="6906861" y="4898329"/>
            <a:ext cx="1193102" cy="19050"/>
            <a:chOff x="0" y="0"/>
            <a:chExt cx="1590803" cy="25400"/>
          </a:xfrm>
        </p:grpSpPr>
        <p:sp>
          <p:nvSpPr>
            <p:cNvPr id="34" name="Freeform 34"/>
            <p:cNvSpPr/>
            <p:nvPr/>
          </p:nvSpPr>
          <p:spPr>
            <a:xfrm>
              <a:off x="0" y="0"/>
              <a:ext cx="1590802" cy="25400"/>
            </a:xfrm>
            <a:custGeom>
              <a:avLst/>
              <a:gdLst/>
              <a:ahLst/>
              <a:cxnLst/>
              <a:rect l="l" t="t" r="r" b="b"/>
              <a:pathLst>
                <a:path w="1590802" h="25400">
                  <a:moveTo>
                    <a:pt x="12700" y="0"/>
                  </a:moveTo>
                  <a:lnTo>
                    <a:pt x="1578102" y="0"/>
                  </a:lnTo>
                  <a:cubicBezTo>
                    <a:pt x="1585087" y="0"/>
                    <a:pt x="1590802" y="5715"/>
                    <a:pt x="1590802" y="12700"/>
                  </a:cubicBezTo>
                  <a:cubicBezTo>
                    <a:pt x="1590802" y="19685"/>
                    <a:pt x="1585087" y="25400"/>
                    <a:pt x="1578102"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35" name="Group 35"/>
          <p:cNvGrpSpPr/>
          <p:nvPr/>
        </p:nvGrpSpPr>
        <p:grpSpPr>
          <a:xfrm rot="-2429176">
            <a:off x="6786715" y="5122271"/>
            <a:ext cx="1433394" cy="19050"/>
            <a:chOff x="0" y="0"/>
            <a:chExt cx="1911192" cy="25400"/>
          </a:xfrm>
        </p:grpSpPr>
        <p:sp>
          <p:nvSpPr>
            <p:cNvPr id="36" name="Freeform 36"/>
            <p:cNvSpPr/>
            <p:nvPr/>
          </p:nvSpPr>
          <p:spPr>
            <a:xfrm>
              <a:off x="0" y="0"/>
              <a:ext cx="1911223" cy="25400"/>
            </a:xfrm>
            <a:custGeom>
              <a:avLst/>
              <a:gdLst/>
              <a:ahLst/>
              <a:cxnLst/>
              <a:rect l="l" t="t" r="r" b="b"/>
              <a:pathLst>
                <a:path w="1911223" h="25400">
                  <a:moveTo>
                    <a:pt x="12700" y="0"/>
                  </a:moveTo>
                  <a:lnTo>
                    <a:pt x="1898523" y="0"/>
                  </a:lnTo>
                  <a:cubicBezTo>
                    <a:pt x="1905508" y="0"/>
                    <a:pt x="1911223" y="5715"/>
                    <a:pt x="1911223" y="12700"/>
                  </a:cubicBezTo>
                  <a:cubicBezTo>
                    <a:pt x="1911223" y="19685"/>
                    <a:pt x="1905508" y="25400"/>
                    <a:pt x="1898523"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37" name="Group 37"/>
          <p:cNvGrpSpPr/>
          <p:nvPr/>
        </p:nvGrpSpPr>
        <p:grpSpPr>
          <a:xfrm rot="-3107025">
            <a:off x="6624471" y="5346212"/>
            <a:ext cx="1757881" cy="19050"/>
            <a:chOff x="0" y="0"/>
            <a:chExt cx="2343841" cy="25400"/>
          </a:xfrm>
        </p:grpSpPr>
        <p:sp>
          <p:nvSpPr>
            <p:cNvPr id="38" name="Freeform 38"/>
            <p:cNvSpPr/>
            <p:nvPr/>
          </p:nvSpPr>
          <p:spPr>
            <a:xfrm>
              <a:off x="0" y="0"/>
              <a:ext cx="2343785" cy="25400"/>
            </a:xfrm>
            <a:custGeom>
              <a:avLst/>
              <a:gdLst/>
              <a:ahLst/>
              <a:cxnLst/>
              <a:rect l="l" t="t" r="r" b="b"/>
              <a:pathLst>
                <a:path w="2343785" h="25400">
                  <a:moveTo>
                    <a:pt x="12700" y="0"/>
                  </a:moveTo>
                  <a:lnTo>
                    <a:pt x="2331085" y="0"/>
                  </a:lnTo>
                  <a:cubicBezTo>
                    <a:pt x="2338070" y="0"/>
                    <a:pt x="2343785" y="5715"/>
                    <a:pt x="2343785" y="12700"/>
                  </a:cubicBezTo>
                  <a:cubicBezTo>
                    <a:pt x="2343785" y="19685"/>
                    <a:pt x="2338070" y="25400"/>
                    <a:pt x="2331085"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39" name="Group 39"/>
          <p:cNvGrpSpPr/>
          <p:nvPr/>
        </p:nvGrpSpPr>
        <p:grpSpPr>
          <a:xfrm rot="71959">
            <a:off x="6955922" y="5122271"/>
            <a:ext cx="1094981" cy="19050"/>
            <a:chOff x="0" y="0"/>
            <a:chExt cx="1459975" cy="25400"/>
          </a:xfrm>
        </p:grpSpPr>
        <p:sp>
          <p:nvSpPr>
            <p:cNvPr id="40" name="Freeform 40"/>
            <p:cNvSpPr/>
            <p:nvPr/>
          </p:nvSpPr>
          <p:spPr>
            <a:xfrm>
              <a:off x="0" y="0"/>
              <a:ext cx="1459992" cy="25400"/>
            </a:xfrm>
            <a:custGeom>
              <a:avLst/>
              <a:gdLst/>
              <a:ahLst/>
              <a:cxnLst/>
              <a:rect l="l" t="t" r="r" b="b"/>
              <a:pathLst>
                <a:path w="1459992" h="25400">
                  <a:moveTo>
                    <a:pt x="12700" y="0"/>
                  </a:moveTo>
                  <a:lnTo>
                    <a:pt x="1447292" y="0"/>
                  </a:lnTo>
                  <a:cubicBezTo>
                    <a:pt x="1454277" y="0"/>
                    <a:pt x="1459992" y="5715"/>
                    <a:pt x="1459992" y="12700"/>
                  </a:cubicBezTo>
                  <a:cubicBezTo>
                    <a:pt x="1459992" y="19685"/>
                    <a:pt x="1454277" y="25400"/>
                    <a:pt x="1447292"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41" name="Group 41"/>
          <p:cNvGrpSpPr/>
          <p:nvPr/>
        </p:nvGrpSpPr>
        <p:grpSpPr>
          <a:xfrm rot="1417187">
            <a:off x="6906861" y="5346212"/>
            <a:ext cx="1193102" cy="19050"/>
            <a:chOff x="0" y="0"/>
            <a:chExt cx="1590803" cy="25400"/>
          </a:xfrm>
        </p:grpSpPr>
        <p:sp>
          <p:nvSpPr>
            <p:cNvPr id="42" name="Freeform 42"/>
            <p:cNvSpPr/>
            <p:nvPr/>
          </p:nvSpPr>
          <p:spPr>
            <a:xfrm>
              <a:off x="0" y="0"/>
              <a:ext cx="1590802" cy="25400"/>
            </a:xfrm>
            <a:custGeom>
              <a:avLst/>
              <a:gdLst/>
              <a:ahLst/>
              <a:cxnLst/>
              <a:rect l="l" t="t" r="r" b="b"/>
              <a:pathLst>
                <a:path w="1590802" h="25400">
                  <a:moveTo>
                    <a:pt x="12700" y="0"/>
                  </a:moveTo>
                  <a:lnTo>
                    <a:pt x="1578102" y="0"/>
                  </a:lnTo>
                  <a:cubicBezTo>
                    <a:pt x="1585087" y="0"/>
                    <a:pt x="1590802" y="5715"/>
                    <a:pt x="1590802" y="12700"/>
                  </a:cubicBezTo>
                  <a:cubicBezTo>
                    <a:pt x="1590802" y="19685"/>
                    <a:pt x="1585087" y="25400"/>
                    <a:pt x="1578102"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43" name="Group 43"/>
          <p:cNvGrpSpPr/>
          <p:nvPr/>
        </p:nvGrpSpPr>
        <p:grpSpPr>
          <a:xfrm rot="2429176">
            <a:off x="6786715" y="5570153"/>
            <a:ext cx="1433394" cy="19050"/>
            <a:chOff x="0" y="0"/>
            <a:chExt cx="1911192" cy="25400"/>
          </a:xfrm>
        </p:grpSpPr>
        <p:sp>
          <p:nvSpPr>
            <p:cNvPr id="44" name="Freeform 44"/>
            <p:cNvSpPr/>
            <p:nvPr/>
          </p:nvSpPr>
          <p:spPr>
            <a:xfrm>
              <a:off x="0" y="0"/>
              <a:ext cx="1911223" cy="25400"/>
            </a:xfrm>
            <a:custGeom>
              <a:avLst/>
              <a:gdLst/>
              <a:ahLst/>
              <a:cxnLst/>
              <a:rect l="l" t="t" r="r" b="b"/>
              <a:pathLst>
                <a:path w="1911223" h="25400">
                  <a:moveTo>
                    <a:pt x="12700" y="0"/>
                  </a:moveTo>
                  <a:lnTo>
                    <a:pt x="1898523" y="0"/>
                  </a:lnTo>
                  <a:cubicBezTo>
                    <a:pt x="1905508" y="0"/>
                    <a:pt x="1911223" y="5715"/>
                    <a:pt x="1911223" y="12700"/>
                  </a:cubicBezTo>
                  <a:cubicBezTo>
                    <a:pt x="1911223" y="19685"/>
                    <a:pt x="1905508" y="25400"/>
                    <a:pt x="1898523"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45" name="Group 45"/>
          <p:cNvGrpSpPr/>
          <p:nvPr/>
        </p:nvGrpSpPr>
        <p:grpSpPr>
          <a:xfrm rot="-1417187">
            <a:off x="6906861" y="5346212"/>
            <a:ext cx="1193102" cy="19050"/>
            <a:chOff x="0" y="0"/>
            <a:chExt cx="1590803" cy="25400"/>
          </a:xfrm>
        </p:grpSpPr>
        <p:sp>
          <p:nvSpPr>
            <p:cNvPr id="46" name="Freeform 46"/>
            <p:cNvSpPr/>
            <p:nvPr/>
          </p:nvSpPr>
          <p:spPr>
            <a:xfrm>
              <a:off x="0" y="0"/>
              <a:ext cx="1590802" cy="25400"/>
            </a:xfrm>
            <a:custGeom>
              <a:avLst/>
              <a:gdLst/>
              <a:ahLst/>
              <a:cxnLst/>
              <a:rect l="l" t="t" r="r" b="b"/>
              <a:pathLst>
                <a:path w="1590802" h="25400">
                  <a:moveTo>
                    <a:pt x="12700" y="0"/>
                  </a:moveTo>
                  <a:lnTo>
                    <a:pt x="1578102" y="0"/>
                  </a:lnTo>
                  <a:cubicBezTo>
                    <a:pt x="1585087" y="0"/>
                    <a:pt x="1590802" y="5715"/>
                    <a:pt x="1590802" y="12700"/>
                  </a:cubicBezTo>
                  <a:cubicBezTo>
                    <a:pt x="1590802" y="19685"/>
                    <a:pt x="1585087" y="25400"/>
                    <a:pt x="1578102"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47" name="Group 47"/>
          <p:cNvGrpSpPr/>
          <p:nvPr/>
        </p:nvGrpSpPr>
        <p:grpSpPr>
          <a:xfrm rot="71959">
            <a:off x="6955922" y="5570153"/>
            <a:ext cx="1094981" cy="19050"/>
            <a:chOff x="0" y="0"/>
            <a:chExt cx="1459975" cy="25400"/>
          </a:xfrm>
        </p:grpSpPr>
        <p:sp>
          <p:nvSpPr>
            <p:cNvPr id="48" name="Freeform 48"/>
            <p:cNvSpPr/>
            <p:nvPr/>
          </p:nvSpPr>
          <p:spPr>
            <a:xfrm>
              <a:off x="0" y="0"/>
              <a:ext cx="1459992" cy="25400"/>
            </a:xfrm>
            <a:custGeom>
              <a:avLst/>
              <a:gdLst/>
              <a:ahLst/>
              <a:cxnLst/>
              <a:rect l="l" t="t" r="r" b="b"/>
              <a:pathLst>
                <a:path w="1459992" h="25400">
                  <a:moveTo>
                    <a:pt x="12700" y="0"/>
                  </a:moveTo>
                  <a:lnTo>
                    <a:pt x="1447292" y="0"/>
                  </a:lnTo>
                  <a:cubicBezTo>
                    <a:pt x="1454277" y="0"/>
                    <a:pt x="1459992" y="5715"/>
                    <a:pt x="1459992" y="12700"/>
                  </a:cubicBezTo>
                  <a:cubicBezTo>
                    <a:pt x="1459992" y="19685"/>
                    <a:pt x="1454277" y="25400"/>
                    <a:pt x="1447292"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49" name="Group 49"/>
          <p:cNvGrpSpPr/>
          <p:nvPr/>
        </p:nvGrpSpPr>
        <p:grpSpPr>
          <a:xfrm rot="-1417187">
            <a:off x="6906861" y="5794095"/>
            <a:ext cx="1193102" cy="19050"/>
            <a:chOff x="0" y="0"/>
            <a:chExt cx="1590803" cy="25400"/>
          </a:xfrm>
        </p:grpSpPr>
        <p:sp>
          <p:nvSpPr>
            <p:cNvPr id="50" name="Freeform 50"/>
            <p:cNvSpPr/>
            <p:nvPr/>
          </p:nvSpPr>
          <p:spPr>
            <a:xfrm>
              <a:off x="0" y="0"/>
              <a:ext cx="1590802" cy="25400"/>
            </a:xfrm>
            <a:custGeom>
              <a:avLst/>
              <a:gdLst/>
              <a:ahLst/>
              <a:cxnLst/>
              <a:rect l="l" t="t" r="r" b="b"/>
              <a:pathLst>
                <a:path w="1590802" h="25400">
                  <a:moveTo>
                    <a:pt x="12700" y="0"/>
                  </a:moveTo>
                  <a:lnTo>
                    <a:pt x="1578102" y="0"/>
                  </a:lnTo>
                  <a:cubicBezTo>
                    <a:pt x="1585087" y="0"/>
                    <a:pt x="1590802" y="5715"/>
                    <a:pt x="1590802" y="12700"/>
                  </a:cubicBezTo>
                  <a:cubicBezTo>
                    <a:pt x="1590802" y="19685"/>
                    <a:pt x="1585087" y="25400"/>
                    <a:pt x="1578102"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51" name="Group 51"/>
          <p:cNvGrpSpPr/>
          <p:nvPr/>
        </p:nvGrpSpPr>
        <p:grpSpPr>
          <a:xfrm rot="1417187">
            <a:off x="6906861" y="5794095"/>
            <a:ext cx="1193102" cy="19050"/>
            <a:chOff x="0" y="0"/>
            <a:chExt cx="1590803" cy="25400"/>
          </a:xfrm>
        </p:grpSpPr>
        <p:sp>
          <p:nvSpPr>
            <p:cNvPr id="52" name="Freeform 52"/>
            <p:cNvSpPr/>
            <p:nvPr/>
          </p:nvSpPr>
          <p:spPr>
            <a:xfrm>
              <a:off x="0" y="0"/>
              <a:ext cx="1590802" cy="25400"/>
            </a:xfrm>
            <a:custGeom>
              <a:avLst/>
              <a:gdLst/>
              <a:ahLst/>
              <a:cxnLst/>
              <a:rect l="l" t="t" r="r" b="b"/>
              <a:pathLst>
                <a:path w="1590802" h="25400">
                  <a:moveTo>
                    <a:pt x="12700" y="0"/>
                  </a:moveTo>
                  <a:lnTo>
                    <a:pt x="1578102" y="0"/>
                  </a:lnTo>
                  <a:cubicBezTo>
                    <a:pt x="1585087" y="0"/>
                    <a:pt x="1590802" y="5715"/>
                    <a:pt x="1590802" y="12700"/>
                  </a:cubicBezTo>
                  <a:cubicBezTo>
                    <a:pt x="1590802" y="19685"/>
                    <a:pt x="1585087" y="25400"/>
                    <a:pt x="1578102"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53" name="Group 53"/>
          <p:cNvGrpSpPr/>
          <p:nvPr/>
        </p:nvGrpSpPr>
        <p:grpSpPr>
          <a:xfrm rot="2428695">
            <a:off x="6786752" y="6018036"/>
            <a:ext cx="1433626" cy="19050"/>
            <a:chOff x="0" y="0"/>
            <a:chExt cx="1911501" cy="25400"/>
          </a:xfrm>
        </p:grpSpPr>
        <p:sp>
          <p:nvSpPr>
            <p:cNvPr id="54" name="Freeform 54"/>
            <p:cNvSpPr/>
            <p:nvPr/>
          </p:nvSpPr>
          <p:spPr>
            <a:xfrm>
              <a:off x="0" y="0"/>
              <a:ext cx="1911477" cy="25400"/>
            </a:xfrm>
            <a:custGeom>
              <a:avLst/>
              <a:gdLst/>
              <a:ahLst/>
              <a:cxnLst/>
              <a:rect l="l" t="t" r="r" b="b"/>
              <a:pathLst>
                <a:path w="1911477" h="25400">
                  <a:moveTo>
                    <a:pt x="12700" y="0"/>
                  </a:moveTo>
                  <a:lnTo>
                    <a:pt x="1898777" y="0"/>
                  </a:lnTo>
                  <a:cubicBezTo>
                    <a:pt x="1905762" y="0"/>
                    <a:pt x="1911477" y="5715"/>
                    <a:pt x="1911477" y="12700"/>
                  </a:cubicBezTo>
                  <a:cubicBezTo>
                    <a:pt x="1911477" y="19685"/>
                    <a:pt x="1905762" y="25400"/>
                    <a:pt x="1898777"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55" name="Group 55"/>
          <p:cNvGrpSpPr/>
          <p:nvPr/>
        </p:nvGrpSpPr>
        <p:grpSpPr>
          <a:xfrm rot="-2429176">
            <a:off x="6786715" y="5570153"/>
            <a:ext cx="1433394" cy="19050"/>
            <a:chOff x="0" y="0"/>
            <a:chExt cx="1911192" cy="25400"/>
          </a:xfrm>
        </p:grpSpPr>
        <p:sp>
          <p:nvSpPr>
            <p:cNvPr id="56" name="Freeform 56"/>
            <p:cNvSpPr/>
            <p:nvPr/>
          </p:nvSpPr>
          <p:spPr>
            <a:xfrm>
              <a:off x="0" y="0"/>
              <a:ext cx="1911223" cy="25400"/>
            </a:xfrm>
            <a:custGeom>
              <a:avLst/>
              <a:gdLst/>
              <a:ahLst/>
              <a:cxnLst/>
              <a:rect l="l" t="t" r="r" b="b"/>
              <a:pathLst>
                <a:path w="1911223" h="25400">
                  <a:moveTo>
                    <a:pt x="12700" y="0"/>
                  </a:moveTo>
                  <a:lnTo>
                    <a:pt x="1898523" y="0"/>
                  </a:lnTo>
                  <a:cubicBezTo>
                    <a:pt x="1905508" y="0"/>
                    <a:pt x="1911223" y="5715"/>
                    <a:pt x="1911223" y="12700"/>
                  </a:cubicBezTo>
                  <a:cubicBezTo>
                    <a:pt x="1911223" y="19685"/>
                    <a:pt x="1905508" y="25400"/>
                    <a:pt x="1898523"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57" name="Group 57"/>
          <p:cNvGrpSpPr/>
          <p:nvPr/>
        </p:nvGrpSpPr>
        <p:grpSpPr>
          <a:xfrm rot="71959">
            <a:off x="6955922" y="6018036"/>
            <a:ext cx="1094981" cy="19050"/>
            <a:chOff x="0" y="0"/>
            <a:chExt cx="1459975" cy="25400"/>
          </a:xfrm>
        </p:grpSpPr>
        <p:sp>
          <p:nvSpPr>
            <p:cNvPr id="58" name="Freeform 58"/>
            <p:cNvSpPr/>
            <p:nvPr/>
          </p:nvSpPr>
          <p:spPr>
            <a:xfrm>
              <a:off x="0" y="0"/>
              <a:ext cx="1459992" cy="25400"/>
            </a:xfrm>
            <a:custGeom>
              <a:avLst/>
              <a:gdLst/>
              <a:ahLst/>
              <a:cxnLst/>
              <a:rect l="l" t="t" r="r" b="b"/>
              <a:pathLst>
                <a:path w="1459992" h="25400">
                  <a:moveTo>
                    <a:pt x="12700" y="0"/>
                  </a:moveTo>
                  <a:lnTo>
                    <a:pt x="1447292" y="0"/>
                  </a:lnTo>
                  <a:cubicBezTo>
                    <a:pt x="1454277" y="0"/>
                    <a:pt x="1459992" y="5715"/>
                    <a:pt x="1459992" y="12700"/>
                  </a:cubicBezTo>
                  <a:cubicBezTo>
                    <a:pt x="1459992" y="19685"/>
                    <a:pt x="1454277" y="25400"/>
                    <a:pt x="1447292"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59" name="Group 59"/>
          <p:cNvGrpSpPr/>
          <p:nvPr/>
        </p:nvGrpSpPr>
        <p:grpSpPr>
          <a:xfrm rot="1416830">
            <a:off x="6906874" y="6241977"/>
            <a:ext cx="1193382" cy="19050"/>
            <a:chOff x="0" y="0"/>
            <a:chExt cx="1591176" cy="25400"/>
          </a:xfrm>
        </p:grpSpPr>
        <p:sp>
          <p:nvSpPr>
            <p:cNvPr id="60" name="Freeform 60"/>
            <p:cNvSpPr/>
            <p:nvPr/>
          </p:nvSpPr>
          <p:spPr>
            <a:xfrm>
              <a:off x="0" y="0"/>
              <a:ext cx="1591183" cy="25400"/>
            </a:xfrm>
            <a:custGeom>
              <a:avLst/>
              <a:gdLst/>
              <a:ahLst/>
              <a:cxnLst/>
              <a:rect l="l" t="t" r="r" b="b"/>
              <a:pathLst>
                <a:path w="1591183" h="25400">
                  <a:moveTo>
                    <a:pt x="12700" y="0"/>
                  </a:moveTo>
                  <a:lnTo>
                    <a:pt x="1578483" y="0"/>
                  </a:lnTo>
                  <a:cubicBezTo>
                    <a:pt x="1585468" y="0"/>
                    <a:pt x="1591183" y="5715"/>
                    <a:pt x="1591183" y="12700"/>
                  </a:cubicBezTo>
                  <a:cubicBezTo>
                    <a:pt x="1591183" y="19685"/>
                    <a:pt x="1585468" y="25400"/>
                    <a:pt x="1578483"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61" name="Group 61"/>
          <p:cNvGrpSpPr/>
          <p:nvPr/>
        </p:nvGrpSpPr>
        <p:grpSpPr>
          <a:xfrm rot="1970051">
            <a:off x="8088862" y="5010300"/>
            <a:ext cx="1299631" cy="19050"/>
            <a:chOff x="0" y="0"/>
            <a:chExt cx="1732841" cy="25400"/>
          </a:xfrm>
        </p:grpSpPr>
        <p:sp>
          <p:nvSpPr>
            <p:cNvPr id="62" name="Freeform 62"/>
            <p:cNvSpPr/>
            <p:nvPr/>
          </p:nvSpPr>
          <p:spPr>
            <a:xfrm>
              <a:off x="0" y="0"/>
              <a:ext cx="1732788" cy="25400"/>
            </a:xfrm>
            <a:custGeom>
              <a:avLst/>
              <a:gdLst/>
              <a:ahLst/>
              <a:cxnLst/>
              <a:rect l="l" t="t" r="r" b="b"/>
              <a:pathLst>
                <a:path w="1732788" h="25400">
                  <a:moveTo>
                    <a:pt x="12700" y="0"/>
                  </a:moveTo>
                  <a:lnTo>
                    <a:pt x="1720088" y="0"/>
                  </a:lnTo>
                  <a:cubicBezTo>
                    <a:pt x="1727073" y="0"/>
                    <a:pt x="1732788" y="5715"/>
                    <a:pt x="1732788" y="12700"/>
                  </a:cubicBezTo>
                  <a:cubicBezTo>
                    <a:pt x="1732788" y="19685"/>
                    <a:pt x="1727073" y="25400"/>
                    <a:pt x="1720088"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63" name="Group 63"/>
          <p:cNvGrpSpPr/>
          <p:nvPr/>
        </p:nvGrpSpPr>
        <p:grpSpPr>
          <a:xfrm rot="2802605">
            <a:off x="7944542" y="5234241"/>
            <a:ext cx="1588271" cy="19050"/>
            <a:chOff x="0" y="0"/>
            <a:chExt cx="2117695" cy="25400"/>
          </a:xfrm>
        </p:grpSpPr>
        <p:sp>
          <p:nvSpPr>
            <p:cNvPr id="64" name="Freeform 64"/>
            <p:cNvSpPr/>
            <p:nvPr/>
          </p:nvSpPr>
          <p:spPr>
            <a:xfrm>
              <a:off x="0" y="0"/>
              <a:ext cx="2117725" cy="25400"/>
            </a:xfrm>
            <a:custGeom>
              <a:avLst/>
              <a:gdLst/>
              <a:ahLst/>
              <a:cxnLst/>
              <a:rect l="l" t="t" r="r" b="b"/>
              <a:pathLst>
                <a:path w="2117725" h="25400">
                  <a:moveTo>
                    <a:pt x="12700" y="0"/>
                  </a:moveTo>
                  <a:lnTo>
                    <a:pt x="2105025" y="0"/>
                  </a:lnTo>
                  <a:cubicBezTo>
                    <a:pt x="2112010" y="0"/>
                    <a:pt x="2117725" y="5715"/>
                    <a:pt x="2117725" y="12700"/>
                  </a:cubicBezTo>
                  <a:cubicBezTo>
                    <a:pt x="2117725" y="19685"/>
                    <a:pt x="2112010" y="25400"/>
                    <a:pt x="2105025"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65" name="Group 65"/>
          <p:cNvGrpSpPr/>
          <p:nvPr/>
        </p:nvGrpSpPr>
        <p:grpSpPr>
          <a:xfrm rot="774072">
            <a:off x="8177220" y="5234241"/>
            <a:ext cx="1122915" cy="19050"/>
            <a:chOff x="0" y="0"/>
            <a:chExt cx="1497220" cy="25400"/>
          </a:xfrm>
        </p:grpSpPr>
        <p:sp>
          <p:nvSpPr>
            <p:cNvPr id="66" name="Freeform 66"/>
            <p:cNvSpPr/>
            <p:nvPr/>
          </p:nvSpPr>
          <p:spPr>
            <a:xfrm>
              <a:off x="0" y="0"/>
              <a:ext cx="1497203" cy="25400"/>
            </a:xfrm>
            <a:custGeom>
              <a:avLst/>
              <a:gdLst/>
              <a:ahLst/>
              <a:cxnLst/>
              <a:rect l="l" t="t" r="r" b="b"/>
              <a:pathLst>
                <a:path w="1497203" h="25400">
                  <a:moveTo>
                    <a:pt x="12700" y="0"/>
                  </a:moveTo>
                  <a:lnTo>
                    <a:pt x="1484503" y="0"/>
                  </a:lnTo>
                  <a:cubicBezTo>
                    <a:pt x="1491488" y="0"/>
                    <a:pt x="1497203" y="5715"/>
                    <a:pt x="1497203" y="12700"/>
                  </a:cubicBezTo>
                  <a:cubicBezTo>
                    <a:pt x="1497203" y="19685"/>
                    <a:pt x="1491488" y="25400"/>
                    <a:pt x="1484503"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67" name="Group 67"/>
          <p:cNvGrpSpPr/>
          <p:nvPr/>
        </p:nvGrpSpPr>
        <p:grpSpPr>
          <a:xfrm rot="1970051">
            <a:off x="8088862" y="5458182"/>
            <a:ext cx="1299631" cy="19050"/>
            <a:chOff x="0" y="0"/>
            <a:chExt cx="1732841" cy="25400"/>
          </a:xfrm>
        </p:grpSpPr>
        <p:sp>
          <p:nvSpPr>
            <p:cNvPr id="68" name="Freeform 68"/>
            <p:cNvSpPr/>
            <p:nvPr/>
          </p:nvSpPr>
          <p:spPr>
            <a:xfrm>
              <a:off x="0" y="0"/>
              <a:ext cx="1732788" cy="25400"/>
            </a:xfrm>
            <a:custGeom>
              <a:avLst/>
              <a:gdLst/>
              <a:ahLst/>
              <a:cxnLst/>
              <a:rect l="l" t="t" r="r" b="b"/>
              <a:pathLst>
                <a:path w="1732788" h="25400">
                  <a:moveTo>
                    <a:pt x="12700" y="0"/>
                  </a:moveTo>
                  <a:lnTo>
                    <a:pt x="1720088" y="0"/>
                  </a:lnTo>
                  <a:cubicBezTo>
                    <a:pt x="1727073" y="0"/>
                    <a:pt x="1732788" y="5715"/>
                    <a:pt x="1732788" y="12700"/>
                  </a:cubicBezTo>
                  <a:cubicBezTo>
                    <a:pt x="1732788" y="19685"/>
                    <a:pt x="1727073" y="25400"/>
                    <a:pt x="1720088"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69" name="Group 69"/>
          <p:cNvGrpSpPr/>
          <p:nvPr/>
        </p:nvGrpSpPr>
        <p:grpSpPr>
          <a:xfrm rot="774072">
            <a:off x="8177220" y="5682124"/>
            <a:ext cx="1122915" cy="19050"/>
            <a:chOff x="0" y="0"/>
            <a:chExt cx="1497220" cy="25400"/>
          </a:xfrm>
        </p:grpSpPr>
        <p:sp>
          <p:nvSpPr>
            <p:cNvPr id="70" name="Freeform 70"/>
            <p:cNvSpPr/>
            <p:nvPr/>
          </p:nvSpPr>
          <p:spPr>
            <a:xfrm>
              <a:off x="0" y="0"/>
              <a:ext cx="1497203" cy="25400"/>
            </a:xfrm>
            <a:custGeom>
              <a:avLst/>
              <a:gdLst/>
              <a:ahLst/>
              <a:cxnLst/>
              <a:rect l="l" t="t" r="r" b="b"/>
              <a:pathLst>
                <a:path w="1497203" h="25400">
                  <a:moveTo>
                    <a:pt x="12700" y="0"/>
                  </a:moveTo>
                  <a:lnTo>
                    <a:pt x="1484503" y="0"/>
                  </a:lnTo>
                  <a:cubicBezTo>
                    <a:pt x="1491488" y="0"/>
                    <a:pt x="1497203" y="5715"/>
                    <a:pt x="1497203" y="12700"/>
                  </a:cubicBezTo>
                  <a:cubicBezTo>
                    <a:pt x="1497203" y="19685"/>
                    <a:pt x="1491488" y="25400"/>
                    <a:pt x="1484503"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71" name="Group 71"/>
          <p:cNvGrpSpPr/>
          <p:nvPr/>
        </p:nvGrpSpPr>
        <p:grpSpPr>
          <a:xfrm rot="774072">
            <a:off x="8177220" y="5682124"/>
            <a:ext cx="1122915" cy="19050"/>
            <a:chOff x="0" y="0"/>
            <a:chExt cx="1497220" cy="25400"/>
          </a:xfrm>
        </p:grpSpPr>
        <p:sp>
          <p:nvSpPr>
            <p:cNvPr id="72" name="Freeform 72"/>
            <p:cNvSpPr/>
            <p:nvPr/>
          </p:nvSpPr>
          <p:spPr>
            <a:xfrm>
              <a:off x="0" y="0"/>
              <a:ext cx="1497203" cy="25400"/>
            </a:xfrm>
            <a:custGeom>
              <a:avLst/>
              <a:gdLst/>
              <a:ahLst/>
              <a:cxnLst/>
              <a:rect l="l" t="t" r="r" b="b"/>
              <a:pathLst>
                <a:path w="1497203" h="25400">
                  <a:moveTo>
                    <a:pt x="12700" y="0"/>
                  </a:moveTo>
                  <a:lnTo>
                    <a:pt x="1484503" y="0"/>
                  </a:lnTo>
                  <a:cubicBezTo>
                    <a:pt x="1491488" y="0"/>
                    <a:pt x="1497203" y="5715"/>
                    <a:pt x="1497203" y="12700"/>
                  </a:cubicBezTo>
                  <a:cubicBezTo>
                    <a:pt x="1497203" y="19685"/>
                    <a:pt x="1491488" y="25400"/>
                    <a:pt x="1484503"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73" name="Group 73"/>
          <p:cNvGrpSpPr/>
          <p:nvPr/>
        </p:nvGrpSpPr>
        <p:grpSpPr>
          <a:xfrm rot="-774075">
            <a:off x="8177220" y="5906065"/>
            <a:ext cx="1122915" cy="19050"/>
            <a:chOff x="0" y="0"/>
            <a:chExt cx="1497220" cy="25400"/>
          </a:xfrm>
        </p:grpSpPr>
        <p:sp>
          <p:nvSpPr>
            <p:cNvPr id="74" name="Freeform 74"/>
            <p:cNvSpPr/>
            <p:nvPr/>
          </p:nvSpPr>
          <p:spPr>
            <a:xfrm>
              <a:off x="0" y="0"/>
              <a:ext cx="1497203" cy="25400"/>
            </a:xfrm>
            <a:custGeom>
              <a:avLst/>
              <a:gdLst/>
              <a:ahLst/>
              <a:cxnLst/>
              <a:rect l="l" t="t" r="r" b="b"/>
              <a:pathLst>
                <a:path w="1497203" h="25400">
                  <a:moveTo>
                    <a:pt x="12700" y="0"/>
                  </a:moveTo>
                  <a:lnTo>
                    <a:pt x="1484503" y="0"/>
                  </a:lnTo>
                  <a:cubicBezTo>
                    <a:pt x="1491488" y="0"/>
                    <a:pt x="1497203" y="5715"/>
                    <a:pt x="1497203" y="12700"/>
                  </a:cubicBezTo>
                  <a:cubicBezTo>
                    <a:pt x="1497203" y="19685"/>
                    <a:pt x="1491488" y="25400"/>
                    <a:pt x="1484503"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75" name="Group 75"/>
          <p:cNvGrpSpPr/>
          <p:nvPr/>
        </p:nvGrpSpPr>
        <p:grpSpPr>
          <a:xfrm rot="-1970052">
            <a:off x="8088862" y="5682124"/>
            <a:ext cx="1299632" cy="19050"/>
            <a:chOff x="0" y="0"/>
            <a:chExt cx="1732843" cy="25400"/>
          </a:xfrm>
        </p:grpSpPr>
        <p:sp>
          <p:nvSpPr>
            <p:cNvPr id="76" name="Freeform 76"/>
            <p:cNvSpPr/>
            <p:nvPr/>
          </p:nvSpPr>
          <p:spPr>
            <a:xfrm>
              <a:off x="0" y="0"/>
              <a:ext cx="1732788" cy="25400"/>
            </a:xfrm>
            <a:custGeom>
              <a:avLst/>
              <a:gdLst/>
              <a:ahLst/>
              <a:cxnLst/>
              <a:rect l="l" t="t" r="r" b="b"/>
              <a:pathLst>
                <a:path w="1732788" h="25400">
                  <a:moveTo>
                    <a:pt x="12700" y="0"/>
                  </a:moveTo>
                  <a:lnTo>
                    <a:pt x="1720088" y="0"/>
                  </a:lnTo>
                  <a:cubicBezTo>
                    <a:pt x="1727073" y="0"/>
                    <a:pt x="1732788" y="5715"/>
                    <a:pt x="1732788" y="12700"/>
                  </a:cubicBezTo>
                  <a:cubicBezTo>
                    <a:pt x="1732788" y="19685"/>
                    <a:pt x="1727073" y="25400"/>
                    <a:pt x="1720088"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77" name="Group 77"/>
          <p:cNvGrpSpPr/>
          <p:nvPr/>
        </p:nvGrpSpPr>
        <p:grpSpPr>
          <a:xfrm rot="-774075">
            <a:off x="8177220" y="5458182"/>
            <a:ext cx="1122915" cy="19050"/>
            <a:chOff x="0" y="0"/>
            <a:chExt cx="1497220" cy="25400"/>
          </a:xfrm>
        </p:grpSpPr>
        <p:sp>
          <p:nvSpPr>
            <p:cNvPr id="78" name="Freeform 78"/>
            <p:cNvSpPr/>
            <p:nvPr/>
          </p:nvSpPr>
          <p:spPr>
            <a:xfrm>
              <a:off x="0" y="0"/>
              <a:ext cx="1497203" cy="25400"/>
            </a:xfrm>
            <a:custGeom>
              <a:avLst/>
              <a:gdLst/>
              <a:ahLst/>
              <a:cxnLst/>
              <a:rect l="l" t="t" r="r" b="b"/>
              <a:pathLst>
                <a:path w="1497203" h="25400">
                  <a:moveTo>
                    <a:pt x="12700" y="0"/>
                  </a:moveTo>
                  <a:lnTo>
                    <a:pt x="1484503" y="0"/>
                  </a:lnTo>
                  <a:cubicBezTo>
                    <a:pt x="1491488" y="0"/>
                    <a:pt x="1497203" y="5715"/>
                    <a:pt x="1497203" y="12700"/>
                  </a:cubicBezTo>
                  <a:cubicBezTo>
                    <a:pt x="1497203" y="19685"/>
                    <a:pt x="1491488" y="25400"/>
                    <a:pt x="1484503"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79" name="Group 79"/>
          <p:cNvGrpSpPr/>
          <p:nvPr/>
        </p:nvGrpSpPr>
        <p:grpSpPr>
          <a:xfrm rot="-2803092">
            <a:off x="7944799" y="5906065"/>
            <a:ext cx="1588063" cy="19050"/>
            <a:chOff x="0" y="0"/>
            <a:chExt cx="2117417" cy="25400"/>
          </a:xfrm>
        </p:grpSpPr>
        <p:sp>
          <p:nvSpPr>
            <p:cNvPr id="80" name="Freeform 80"/>
            <p:cNvSpPr/>
            <p:nvPr/>
          </p:nvSpPr>
          <p:spPr>
            <a:xfrm>
              <a:off x="0" y="0"/>
              <a:ext cx="2117471" cy="25400"/>
            </a:xfrm>
            <a:custGeom>
              <a:avLst/>
              <a:gdLst/>
              <a:ahLst/>
              <a:cxnLst/>
              <a:rect l="l" t="t" r="r" b="b"/>
              <a:pathLst>
                <a:path w="2117471" h="25400">
                  <a:moveTo>
                    <a:pt x="12700" y="0"/>
                  </a:moveTo>
                  <a:lnTo>
                    <a:pt x="2104771" y="0"/>
                  </a:lnTo>
                  <a:cubicBezTo>
                    <a:pt x="2111756" y="0"/>
                    <a:pt x="2117471" y="5715"/>
                    <a:pt x="2117471" y="12700"/>
                  </a:cubicBezTo>
                  <a:cubicBezTo>
                    <a:pt x="2117471" y="19685"/>
                    <a:pt x="2111756" y="25400"/>
                    <a:pt x="2104771"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81" name="Group 81"/>
          <p:cNvGrpSpPr/>
          <p:nvPr/>
        </p:nvGrpSpPr>
        <p:grpSpPr>
          <a:xfrm rot="-1970496">
            <a:off x="8089142" y="6130006"/>
            <a:ext cx="1299375" cy="19050"/>
            <a:chOff x="0" y="0"/>
            <a:chExt cx="1732500" cy="25400"/>
          </a:xfrm>
        </p:grpSpPr>
        <p:sp>
          <p:nvSpPr>
            <p:cNvPr id="82" name="Freeform 82"/>
            <p:cNvSpPr/>
            <p:nvPr/>
          </p:nvSpPr>
          <p:spPr>
            <a:xfrm>
              <a:off x="0" y="0"/>
              <a:ext cx="1732534" cy="25400"/>
            </a:xfrm>
            <a:custGeom>
              <a:avLst/>
              <a:gdLst/>
              <a:ahLst/>
              <a:cxnLst/>
              <a:rect l="l" t="t" r="r" b="b"/>
              <a:pathLst>
                <a:path w="1732534" h="25400">
                  <a:moveTo>
                    <a:pt x="12700" y="0"/>
                  </a:moveTo>
                  <a:lnTo>
                    <a:pt x="1719834" y="0"/>
                  </a:lnTo>
                  <a:cubicBezTo>
                    <a:pt x="1726819" y="0"/>
                    <a:pt x="1732534" y="5715"/>
                    <a:pt x="1732534" y="12700"/>
                  </a:cubicBezTo>
                  <a:cubicBezTo>
                    <a:pt x="1732534" y="19685"/>
                    <a:pt x="1726819" y="25400"/>
                    <a:pt x="1719834"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83" name="Group 83"/>
          <p:cNvGrpSpPr/>
          <p:nvPr/>
        </p:nvGrpSpPr>
        <p:grpSpPr>
          <a:xfrm>
            <a:off x="6794887" y="5050351"/>
            <a:ext cx="181938" cy="1077703"/>
            <a:chOff x="0" y="0"/>
            <a:chExt cx="242584" cy="1436937"/>
          </a:xfrm>
        </p:grpSpPr>
        <p:sp>
          <p:nvSpPr>
            <p:cNvPr id="84" name="Freeform 84"/>
            <p:cNvSpPr/>
            <p:nvPr/>
          </p:nvSpPr>
          <p:spPr>
            <a:xfrm>
              <a:off x="0" y="0"/>
              <a:ext cx="242570" cy="1436878"/>
            </a:xfrm>
            <a:custGeom>
              <a:avLst/>
              <a:gdLst/>
              <a:ahLst/>
              <a:cxnLst/>
              <a:rect l="l" t="t" r="r" b="b"/>
              <a:pathLst>
                <a:path w="242570" h="1436878">
                  <a:moveTo>
                    <a:pt x="0" y="0"/>
                  </a:moveTo>
                  <a:lnTo>
                    <a:pt x="242570" y="0"/>
                  </a:lnTo>
                  <a:lnTo>
                    <a:pt x="242570" y="1436878"/>
                  </a:lnTo>
                  <a:lnTo>
                    <a:pt x="0" y="1436878"/>
                  </a:lnTo>
                  <a:lnTo>
                    <a:pt x="0" y="0"/>
                  </a:lnTo>
                  <a:close/>
                </a:path>
              </a:pathLst>
            </a:custGeom>
            <a:blipFill>
              <a:blip r:embed="rId18"/>
              <a:stretch>
                <a:fillRect l="-1960" r="-1966" b="-4"/>
              </a:stretch>
            </a:blipFill>
          </p:spPr>
          <p:txBody>
            <a:bodyPr/>
            <a:lstStyle/>
            <a:p>
              <a:endParaRPr lang="de-DE"/>
            </a:p>
          </p:txBody>
        </p:sp>
      </p:grpSp>
      <p:grpSp>
        <p:nvGrpSpPr>
          <p:cNvPr id="85" name="Group 85"/>
          <p:cNvGrpSpPr/>
          <p:nvPr/>
        </p:nvGrpSpPr>
        <p:grpSpPr>
          <a:xfrm>
            <a:off x="8030000" y="4602469"/>
            <a:ext cx="182243" cy="1973468"/>
            <a:chOff x="0" y="0"/>
            <a:chExt cx="242991" cy="2631291"/>
          </a:xfrm>
        </p:grpSpPr>
        <p:sp>
          <p:nvSpPr>
            <p:cNvPr id="86" name="Freeform 86"/>
            <p:cNvSpPr/>
            <p:nvPr/>
          </p:nvSpPr>
          <p:spPr>
            <a:xfrm>
              <a:off x="0" y="0"/>
              <a:ext cx="242951" cy="2631313"/>
            </a:xfrm>
            <a:custGeom>
              <a:avLst/>
              <a:gdLst/>
              <a:ahLst/>
              <a:cxnLst/>
              <a:rect l="l" t="t" r="r" b="b"/>
              <a:pathLst>
                <a:path w="242951" h="2631313">
                  <a:moveTo>
                    <a:pt x="0" y="0"/>
                  </a:moveTo>
                  <a:lnTo>
                    <a:pt x="242951" y="0"/>
                  </a:lnTo>
                  <a:lnTo>
                    <a:pt x="242951" y="2631313"/>
                  </a:lnTo>
                  <a:lnTo>
                    <a:pt x="0" y="2631313"/>
                  </a:lnTo>
                  <a:lnTo>
                    <a:pt x="0" y="0"/>
                  </a:lnTo>
                  <a:close/>
                </a:path>
              </a:pathLst>
            </a:custGeom>
            <a:blipFill>
              <a:blip r:embed="rId19"/>
              <a:stretch>
                <a:fillRect l="-2061" r="-2078"/>
              </a:stretch>
            </a:blipFill>
          </p:spPr>
          <p:txBody>
            <a:bodyPr/>
            <a:lstStyle/>
            <a:p>
              <a:endParaRPr lang="de-DE"/>
            </a:p>
          </p:txBody>
        </p:sp>
      </p:grpSp>
      <p:grpSp>
        <p:nvGrpSpPr>
          <p:cNvPr id="87" name="Group 87"/>
          <p:cNvGrpSpPr/>
          <p:nvPr/>
        </p:nvGrpSpPr>
        <p:grpSpPr>
          <a:xfrm>
            <a:off x="9265417" y="5274292"/>
            <a:ext cx="181938" cy="629820"/>
            <a:chOff x="0" y="0"/>
            <a:chExt cx="242584" cy="839760"/>
          </a:xfrm>
        </p:grpSpPr>
        <p:sp>
          <p:nvSpPr>
            <p:cNvPr id="88" name="Freeform 88"/>
            <p:cNvSpPr/>
            <p:nvPr/>
          </p:nvSpPr>
          <p:spPr>
            <a:xfrm>
              <a:off x="0" y="0"/>
              <a:ext cx="242570" cy="839724"/>
            </a:xfrm>
            <a:custGeom>
              <a:avLst/>
              <a:gdLst/>
              <a:ahLst/>
              <a:cxnLst/>
              <a:rect l="l" t="t" r="r" b="b"/>
              <a:pathLst>
                <a:path w="242570" h="839724">
                  <a:moveTo>
                    <a:pt x="0" y="0"/>
                  </a:moveTo>
                  <a:lnTo>
                    <a:pt x="242570" y="0"/>
                  </a:lnTo>
                  <a:lnTo>
                    <a:pt x="242570" y="839724"/>
                  </a:lnTo>
                  <a:lnTo>
                    <a:pt x="0" y="839724"/>
                  </a:lnTo>
                  <a:lnTo>
                    <a:pt x="0" y="0"/>
                  </a:lnTo>
                  <a:close/>
                </a:path>
              </a:pathLst>
            </a:custGeom>
            <a:blipFill>
              <a:blip r:embed="rId20"/>
              <a:stretch>
                <a:fillRect l="-1667" r="-1673" b="-4"/>
              </a:stretch>
            </a:blipFill>
          </p:spPr>
          <p:txBody>
            <a:bodyPr/>
            <a:lstStyle/>
            <a:p>
              <a:endParaRPr lang="de-DE"/>
            </a:p>
          </p:txBody>
        </p:sp>
      </p:grpSp>
      <p:grpSp>
        <p:nvGrpSpPr>
          <p:cNvPr id="89" name="Group 89"/>
          <p:cNvGrpSpPr/>
          <p:nvPr/>
        </p:nvGrpSpPr>
        <p:grpSpPr>
          <a:xfrm>
            <a:off x="4854487" y="3288430"/>
            <a:ext cx="1819751" cy="896207"/>
            <a:chOff x="0" y="0"/>
            <a:chExt cx="2426335" cy="1194943"/>
          </a:xfrm>
        </p:grpSpPr>
        <p:sp>
          <p:nvSpPr>
            <p:cNvPr id="90" name="Freeform 90"/>
            <p:cNvSpPr/>
            <p:nvPr/>
          </p:nvSpPr>
          <p:spPr>
            <a:xfrm>
              <a:off x="0" y="0"/>
              <a:ext cx="2426335" cy="1194943"/>
            </a:xfrm>
            <a:custGeom>
              <a:avLst/>
              <a:gdLst/>
              <a:ahLst/>
              <a:cxnLst/>
              <a:rect l="l" t="t" r="r" b="b"/>
              <a:pathLst>
                <a:path w="2426335" h="1194943">
                  <a:moveTo>
                    <a:pt x="0" y="199136"/>
                  </a:moveTo>
                  <a:cubicBezTo>
                    <a:pt x="0" y="89154"/>
                    <a:pt x="90170" y="0"/>
                    <a:pt x="201549" y="0"/>
                  </a:cubicBezTo>
                  <a:lnTo>
                    <a:pt x="2224786" y="0"/>
                  </a:lnTo>
                  <a:cubicBezTo>
                    <a:pt x="2336165" y="0"/>
                    <a:pt x="2426335" y="89154"/>
                    <a:pt x="2426335" y="199136"/>
                  </a:cubicBezTo>
                  <a:lnTo>
                    <a:pt x="2426335" y="995807"/>
                  </a:lnTo>
                  <a:cubicBezTo>
                    <a:pt x="2426335" y="1105789"/>
                    <a:pt x="2336038" y="1194943"/>
                    <a:pt x="2224786" y="1194943"/>
                  </a:cubicBezTo>
                  <a:lnTo>
                    <a:pt x="201549" y="1194943"/>
                  </a:lnTo>
                  <a:cubicBezTo>
                    <a:pt x="90170" y="1194943"/>
                    <a:pt x="0" y="1105789"/>
                    <a:pt x="0" y="995807"/>
                  </a:cubicBezTo>
                  <a:close/>
                </a:path>
              </a:pathLst>
            </a:custGeom>
            <a:solidFill>
              <a:srgbClr val="FFC000"/>
            </a:solidFill>
          </p:spPr>
          <p:txBody>
            <a:bodyPr/>
            <a:lstStyle/>
            <a:p>
              <a:endParaRPr lang="de-DE"/>
            </a:p>
          </p:txBody>
        </p:sp>
      </p:grpSp>
      <p:sp>
        <p:nvSpPr>
          <p:cNvPr id="91" name="Freeform 91"/>
          <p:cNvSpPr/>
          <p:nvPr/>
        </p:nvSpPr>
        <p:spPr>
          <a:xfrm>
            <a:off x="4843724" y="3277667"/>
            <a:ext cx="1841277" cy="917733"/>
          </a:xfrm>
          <a:custGeom>
            <a:avLst/>
            <a:gdLst/>
            <a:ahLst/>
            <a:cxnLst/>
            <a:rect l="l" t="t" r="r" b="b"/>
            <a:pathLst>
              <a:path w="1841277" h="917733">
                <a:moveTo>
                  <a:pt x="0" y="0"/>
                </a:moveTo>
                <a:lnTo>
                  <a:pt x="1841277" y="0"/>
                </a:lnTo>
                <a:lnTo>
                  <a:pt x="1841277" y="917733"/>
                </a:lnTo>
                <a:lnTo>
                  <a:pt x="0" y="91773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de-DE"/>
          </a:p>
        </p:txBody>
      </p:sp>
      <p:sp>
        <p:nvSpPr>
          <p:cNvPr id="92" name="TextBox 92"/>
          <p:cNvSpPr txBox="1"/>
          <p:nvPr/>
        </p:nvSpPr>
        <p:spPr>
          <a:xfrm>
            <a:off x="4894524" y="3311798"/>
            <a:ext cx="1739676" cy="832789"/>
          </a:xfrm>
          <a:prstGeom prst="rect">
            <a:avLst/>
          </a:prstGeom>
        </p:spPr>
        <p:txBody>
          <a:bodyPr lIns="0" tIns="0" rIns="0" bIns="0" rtlCol="0" anchor="t">
            <a:spAutoFit/>
          </a:bodyPr>
          <a:lstStyle/>
          <a:p>
            <a:pPr algn="ctr">
              <a:lnSpc>
                <a:spcPts val="2520"/>
              </a:lnSpc>
            </a:pPr>
            <a:r>
              <a:rPr lang="en-US" sz="2100">
                <a:solidFill>
                  <a:srgbClr val="000000"/>
                </a:solidFill>
                <a:latin typeface="Roboto Bold"/>
              </a:rPr>
              <a:t>Algorith-mischer Bias</a:t>
            </a:r>
          </a:p>
        </p:txBody>
      </p:sp>
      <p:grpSp>
        <p:nvGrpSpPr>
          <p:cNvPr id="93" name="Group 93"/>
          <p:cNvGrpSpPr/>
          <p:nvPr/>
        </p:nvGrpSpPr>
        <p:grpSpPr>
          <a:xfrm rot="-1819707">
            <a:off x="4003782" y="6509461"/>
            <a:ext cx="2794356" cy="57150"/>
            <a:chOff x="0" y="0"/>
            <a:chExt cx="3725808" cy="76200"/>
          </a:xfrm>
        </p:grpSpPr>
        <p:sp>
          <p:nvSpPr>
            <p:cNvPr id="94" name="Freeform 94"/>
            <p:cNvSpPr/>
            <p:nvPr/>
          </p:nvSpPr>
          <p:spPr>
            <a:xfrm>
              <a:off x="0" y="0"/>
              <a:ext cx="3725799" cy="76200"/>
            </a:xfrm>
            <a:custGeom>
              <a:avLst/>
              <a:gdLst/>
              <a:ahLst/>
              <a:cxnLst/>
              <a:rect l="l" t="t" r="r" b="b"/>
              <a:pathLst>
                <a:path w="3725799" h="76200">
                  <a:moveTo>
                    <a:pt x="38100" y="0"/>
                  </a:moveTo>
                  <a:lnTo>
                    <a:pt x="3687699" y="0"/>
                  </a:lnTo>
                  <a:cubicBezTo>
                    <a:pt x="3708781" y="0"/>
                    <a:pt x="3725799" y="17018"/>
                    <a:pt x="3725799" y="38100"/>
                  </a:cubicBezTo>
                  <a:cubicBezTo>
                    <a:pt x="3725799" y="59182"/>
                    <a:pt x="3708781" y="76200"/>
                    <a:pt x="3687699" y="76200"/>
                  </a:cubicBezTo>
                  <a:lnTo>
                    <a:pt x="38100" y="76200"/>
                  </a:lnTo>
                  <a:cubicBezTo>
                    <a:pt x="17018" y="76200"/>
                    <a:pt x="0" y="59182"/>
                    <a:pt x="0" y="38100"/>
                  </a:cubicBezTo>
                  <a:cubicBezTo>
                    <a:pt x="0" y="17018"/>
                    <a:pt x="17018" y="0"/>
                    <a:pt x="38100" y="0"/>
                  </a:cubicBezTo>
                  <a:close/>
                </a:path>
              </a:pathLst>
            </a:custGeom>
            <a:solidFill>
              <a:srgbClr val="000000"/>
            </a:solidFill>
          </p:spPr>
          <p:txBody>
            <a:bodyPr/>
            <a:lstStyle/>
            <a:p>
              <a:endParaRPr lang="de-DE"/>
            </a:p>
          </p:txBody>
        </p:sp>
      </p:grpSp>
      <p:grpSp>
        <p:nvGrpSpPr>
          <p:cNvPr id="95" name="Group 95"/>
          <p:cNvGrpSpPr/>
          <p:nvPr/>
        </p:nvGrpSpPr>
        <p:grpSpPr>
          <a:xfrm>
            <a:off x="4854488" y="7126492"/>
            <a:ext cx="1819751" cy="896207"/>
            <a:chOff x="0" y="0"/>
            <a:chExt cx="2426335" cy="1194943"/>
          </a:xfrm>
        </p:grpSpPr>
        <p:sp>
          <p:nvSpPr>
            <p:cNvPr id="96" name="Freeform 96"/>
            <p:cNvSpPr/>
            <p:nvPr/>
          </p:nvSpPr>
          <p:spPr>
            <a:xfrm>
              <a:off x="0" y="0"/>
              <a:ext cx="2426335" cy="1194943"/>
            </a:xfrm>
            <a:custGeom>
              <a:avLst/>
              <a:gdLst/>
              <a:ahLst/>
              <a:cxnLst/>
              <a:rect l="l" t="t" r="r" b="b"/>
              <a:pathLst>
                <a:path w="2426335" h="1194943">
                  <a:moveTo>
                    <a:pt x="0" y="199136"/>
                  </a:moveTo>
                  <a:cubicBezTo>
                    <a:pt x="0" y="89154"/>
                    <a:pt x="90170" y="0"/>
                    <a:pt x="201549" y="0"/>
                  </a:cubicBezTo>
                  <a:lnTo>
                    <a:pt x="2224786" y="0"/>
                  </a:lnTo>
                  <a:cubicBezTo>
                    <a:pt x="2336165" y="0"/>
                    <a:pt x="2426335" y="89154"/>
                    <a:pt x="2426335" y="199136"/>
                  </a:cubicBezTo>
                  <a:lnTo>
                    <a:pt x="2426335" y="995807"/>
                  </a:lnTo>
                  <a:cubicBezTo>
                    <a:pt x="2426335" y="1105789"/>
                    <a:pt x="2336038" y="1194943"/>
                    <a:pt x="2224786" y="1194943"/>
                  </a:cubicBezTo>
                  <a:lnTo>
                    <a:pt x="201549" y="1194943"/>
                  </a:lnTo>
                  <a:cubicBezTo>
                    <a:pt x="90170" y="1194943"/>
                    <a:pt x="0" y="1105789"/>
                    <a:pt x="0" y="995807"/>
                  </a:cubicBezTo>
                  <a:close/>
                </a:path>
              </a:pathLst>
            </a:custGeom>
            <a:solidFill>
              <a:srgbClr val="FFC000"/>
            </a:solidFill>
          </p:spPr>
          <p:txBody>
            <a:bodyPr/>
            <a:lstStyle/>
            <a:p>
              <a:endParaRPr lang="de-DE"/>
            </a:p>
          </p:txBody>
        </p:sp>
      </p:grpSp>
      <p:sp>
        <p:nvSpPr>
          <p:cNvPr id="97" name="Freeform 97"/>
          <p:cNvSpPr/>
          <p:nvPr/>
        </p:nvSpPr>
        <p:spPr>
          <a:xfrm>
            <a:off x="4843725" y="7115729"/>
            <a:ext cx="1841277" cy="917733"/>
          </a:xfrm>
          <a:custGeom>
            <a:avLst/>
            <a:gdLst/>
            <a:ahLst/>
            <a:cxnLst/>
            <a:rect l="l" t="t" r="r" b="b"/>
            <a:pathLst>
              <a:path w="1841277" h="917733">
                <a:moveTo>
                  <a:pt x="0" y="0"/>
                </a:moveTo>
                <a:lnTo>
                  <a:pt x="1841277" y="0"/>
                </a:lnTo>
                <a:lnTo>
                  <a:pt x="1841277" y="917733"/>
                </a:lnTo>
                <a:lnTo>
                  <a:pt x="0" y="91773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de-DE"/>
          </a:p>
        </p:txBody>
      </p:sp>
      <p:sp>
        <p:nvSpPr>
          <p:cNvPr id="98" name="TextBox 98"/>
          <p:cNvSpPr txBox="1"/>
          <p:nvPr/>
        </p:nvSpPr>
        <p:spPr>
          <a:xfrm>
            <a:off x="4894525" y="7149860"/>
            <a:ext cx="1739676" cy="832789"/>
          </a:xfrm>
          <a:prstGeom prst="rect">
            <a:avLst/>
          </a:prstGeom>
        </p:spPr>
        <p:txBody>
          <a:bodyPr lIns="0" tIns="0" rIns="0" bIns="0" rtlCol="0" anchor="t">
            <a:spAutoFit/>
          </a:bodyPr>
          <a:lstStyle/>
          <a:p>
            <a:pPr algn="ctr">
              <a:lnSpc>
                <a:spcPts val="2520"/>
              </a:lnSpc>
            </a:pPr>
            <a:r>
              <a:rPr lang="en-US" sz="2100">
                <a:solidFill>
                  <a:srgbClr val="000000"/>
                </a:solidFill>
                <a:latin typeface="Roboto Bold"/>
              </a:rPr>
              <a:t>Evaluations-Bias</a:t>
            </a:r>
          </a:p>
        </p:txBody>
      </p:sp>
      <p:grpSp>
        <p:nvGrpSpPr>
          <p:cNvPr id="99" name="Group 99"/>
          <p:cNvGrpSpPr/>
          <p:nvPr/>
        </p:nvGrpSpPr>
        <p:grpSpPr>
          <a:xfrm rot="-1417188">
            <a:off x="7257052" y="8265813"/>
            <a:ext cx="373182" cy="19050"/>
            <a:chOff x="0" y="0"/>
            <a:chExt cx="497576" cy="25400"/>
          </a:xfrm>
        </p:grpSpPr>
        <p:sp>
          <p:nvSpPr>
            <p:cNvPr id="100" name="Freeform 100"/>
            <p:cNvSpPr/>
            <p:nvPr/>
          </p:nvSpPr>
          <p:spPr>
            <a:xfrm>
              <a:off x="0" y="0"/>
              <a:ext cx="497586" cy="25400"/>
            </a:xfrm>
            <a:custGeom>
              <a:avLst/>
              <a:gdLst/>
              <a:ahLst/>
              <a:cxnLst/>
              <a:rect l="l" t="t" r="r" b="b"/>
              <a:pathLst>
                <a:path w="497586" h="25400">
                  <a:moveTo>
                    <a:pt x="12700" y="0"/>
                  </a:moveTo>
                  <a:lnTo>
                    <a:pt x="484886" y="0"/>
                  </a:lnTo>
                  <a:cubicBezTo>
                    <a:pt x="491871" y="0"/>
                    <a:pt x="497586" y="5715"/>
                    <a:pt x="497586" y="12700"/>
                  </a:cubicBezTo>
                  <a:cubicBezTo>
                    <a:pt x="497586" y="19685"/>
                    <a:pt x="491871" y="25400"/>
                    <a:pt x="484886"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101" name="Group 101"/>
          <p:cNvGrpSpPr/>
          <p:nvPr/>
        </p:nvGrpSpPr>
        <p:grpSpPr>
          <a:xfrm rot="-2429177">
            <a:off x="7220812" y="8333361"/>
            <a:ext cx="445662" cy="19050"/>
            <a:chOff x="0" y="0"/>
            <a:chExt cx="594216" cy="25400"/>
          </a:xfrm>
        </p:grpSpPr>
        <p:sp>
          <p:nvSpPr>
            <p:cNvPr id="102" name="Freeform 102"/>
            <p:cNvSpPr/>
            <p:nvPr/>
          </p:nvSpPr>
          <p:spPr>
            <a:xfrm>
              <a:off x="0" y="0"/>
              <a:ext cx="594233" cy="25400"/>
            </a:xfrm>
            <a:custGeom>
              <a:avLst/>
              <a:gdLst/>
              <a:ahLst/>
              <a:cxnLst/>
              <a:rect l="l" t="t" r="r" b="b"/>
              <a:pathLst>
                <a:path w="594233" h="25400">
                  <a:moveTo>
                    <a:pt x="12700" y="0"/>
                  </a:moveTo>
                  <a:lnTo>
                    <a:pt x="581533" y="0"/>
                  </a:lnTo>
                  <a:cubicBezTo>
                    <a:pt x="588518" y="0"/>
                    <a:pt x="594233" y="5715"/>
                    <a:pt x="594233" y="12700"/>
                  </a:cubicBezTo>
                  <a:cubicBezTo>
                    <a:pt x="594233" y="19685"/>
                    <a:pt x="588518" y="25400"/>
                    <a:pt x="581533"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103" name="Group 103"/>
          <p:cNvGrpSpPr/>
          <p:nvPr/>
        </p:nvGrpSpPr>
        <p:grpSpPr>
          <a:xfrm rot="-3107025">
            <a:off x="7171874" y="8400909"/>
            <a:ext cx="543538" cy="19050"/>
            <a:chOff x="0" y="0"/>
            <a:chExt cx="724717" cy="25400"/>
          </a:xfrm>
        </p:grpSpPr>
        <p:sp>
          <p:nvSpPr>
            <p:cNvPr id="104" name="Freeform 104"/>
            <p:cNvSpPr/>
            <p:nvPr/>
          </p:nvSpPr>
          <p:spPr>
            <a:xfrm>
              <a:off x="0" y="0"/>
              <a:ext cx="724662" cy="25400"/>
            </a:xfrm>
            <a:custGeom>
              <a:avLst/>
              <a:gdLst/>
              <a:ahLst/>
              <a:cxnLst/>
              <a:rect l="l" t="t" r="r" b="b"/>
              <a:pathLst>
                <a:path w="724662" h="25400">
                  <a:moveTo>
                    <a:pt x="12700" y="0"/>
                  </a:moveTo>
                  <a:lnTo>
                    <a:pt x="711962" y="0"/>
                  </a:lnTo>
                  <a:cubicBezTo>
                    <a:pt x="718947" y="0"/>
                    <a:pt x="724662" y="5715"/>
                    <a:pt x="724662" y="12700"/>
                  </a:cubicBezTo>
                  <a:cubicBezTo>
                    <a:pt x="724662" y="19685"/>
                    <a:pt x="718947" y="25400"/>
                    <a:pt x="711962"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105" name="Group 105"/>
          <p:cNvGrpSpPr/>
          <p:nvPr/>
        </p:nvGrpSpPr>
        <p:grpSpPr>
          <a:xfrm rot="71959">
            <a:off x="7271851" y="8333361"/>
            <a:ext cx="343586" cy="19050"/>
            <a:chOff x="0" y="0"/>
            <a:chExt cx="458115" cy="25400"/>
          </a:xfrm>
        </p:grpSpPr>
        <p:sp>
          <p:nvSpPr>
            <p:cNvPr id="106" name="Freeform 106"/>
            <p:cNvSpPr/>
            <p:nvPr/>
          </p:nvSpPr>
          <p:spPr>
            <a:xfrm>
              <a:off x="0" y="0"/>
              <a:ext cx="458089" cy="25400"/>
            </a:xfrm>
            <a:custGeom>
              <a:avLst/>
              <a:gdLst/>
              <a:ahLst/>
              <a:cxnLst/>
              <a:rect l="l" t="t" r="r" b="b"/>
              <a:pathLst>
                <a:path w="458089" h="25400">
                  <a:moveTo>
                    <a:pt x="12700" y="0"/>
                  </a:moveTo>
                  <a:lnTo>
                    <a:pt x="445389" y="0"/>
                  </a:lnTo>
                  <a:cubicBezTo>
                    <a:pt x="452374" y="0"/>
                    <a:pt x="458089" y="5715"/>
                    <a:pt x="458089" y="12700"/>
                  </a:cubicBezTo>
                  <a:cubicBezTo>
                    <a:pt x="458089" y="19685"/>
                    <a:pt x="452374" y="25400"/>
                    <a:pt x="445389"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107" name="Group 107"/>
          <p:cNvGrpSpPr/>
          <p:nvPr/>
        </p:nvGrpSpPr>
        <p:grpSpPr>
          <a:xfrm rot="1417188">
            <a:off x="7257052" y="8400909"/>
            <a:ext cx="373182" cy="19050"/>
            <a:chOff x="0" y="0"/>
            <a:chExt cx="497576" cy="25400"/>
          </a:xfrm>
        </p:grpSpPr>
        <p:sp>
          <p:nvSpPr>
            <p:cNvPr id="108" name="Freeform 108"/>
            <p:cNvSpPr/>
            <p:nvPr/>
          </p:nvSpPr>
          <p:spPr>
            <a:xfrm>
              <a:off x="0" y="0"/>
              <a:ext cx="497586" cy="25400"/>
            </a:xfrm>
            <a:custGeom>
              <a:avLst/>
              <a:gdLst/>
              <a:ahLst/>
              <a:cxnLst/>
              <a:rect l="l" t="t" r="r" b="b"/>
              <a:pathLst>
                <a:path w="497586" h="25400">
                  <a:moveTo>
                    <a:pt x="12700" y="0"/>
                  </a:moveTo>
                  <a:lnTo>
                    <a:pt x="484886" y="0"/>
                  </a:lnTo>
                  <a:cubicBezTo>
                    <a:pt x="491871" y="0"/>
                    <a:pt x="497586" y="5715"/>
                    <a:pt x="497586" y="12700"/>
                  </a:cubicBezTo>
                  <a:cubicBezTo>
                    <a:pt x="497586" y="19685"/>
                    <a:pt x="491871" y="25400"/>
                    <a:pt x="484886"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109" name="Group 109"/>
          <p:cNvGrpSpPr/>
          <p:nvPr/>
        </p:nvGrpSpPr>
        <p:grpSpPr>
          <a:xfrm rot="2429177">
            <a:off x="7220812" y="8468457"/>
            <a:ext cx="445662" cy="19050"/>
            <a:chOff x="0" y="0"/>
            <a:chExt cx="594216" cy="25400"/>
          </a:xfrm>
        </p:grpSpPr>
        <p:sp>
          <p:nvSpPr>
            <p:cNvPr id="110" name="Freeform 110"/>
            <p:cNvSpPr/>
            <p:nvPr/>
          </p:nvSpPr>
          <p:spPr>
            <a:xfrm>
              <a:off x="0" y="0"/>
              <a:ext cx="594233" cy="25400"/>
            </a:xfrm>
            <a:custGeom>
              <a:avLst/>
              <a:gdLst/>
              <a:ahLst/>
              <a:cxnLst/>
              <a:rect l="l" t="t" r="r" b="b"/>
              <a:pathLst>
                <a:path w="594233" h="25400">
                  <a:moveTo>
                    <a:pt x="12700" y="0"/>
                  </a:moveTo>
                  <a:lnTo>
                    <a:pt x="581533" y="0"/>
                  </a:lnTo>
                  <a:cubicBezTo>
                    <a:pt x="588518" y="0"/>
                    <a:pt x="594233" y="5715"/>
                    <a:pt x="594233" y="12700"/>
                  </a:cubicBezTo>
                  <a:cubicBezTo>
                    <a:pt x="594233" y="19685"/>
                    <a:pt x="588518" y="25400"/>
                    <a:pt x="581533"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111" name="Group 111"/>
          <p:cNvGrpSpPr/>
          <p:nvPr/>
        </p:nvGrpSpPr>
        <p:grpSpPr>
          <a:xfrm rot="-1417188">
            <a:off x="7257052" y="8400909"/>
            <a:ext cx="373182" cy="19050"/>
            <a:chOff x="0" y="0"/>
            <a:chExt cx="497576" cy="25400"/>
          </a:xfrm>
        </p:grpSpPr>
        <p:sp>
          <p:nvSpPr>
            <p:cNvPr id="112" name="Freeform 112"/>
            <p:cNvSpPr/>
            <p:nvPr/>
          </p:nvSpPr>
          <p:spPr>
            <a:xfrm>
              <a:off x="0" y="0"/>
              <a:ext cx="497586" cy="25400"/>
            </a:xfrm>
            <a:custGeom>
              <a:avLst/>
              <a:gdLst/>
              <a:ahLst/>
              <a:cxnLst/>
              <a:rect l="l" t="t" r="r" b="b"/>
              <a:pathLst>
                <a:path w="497586" h="25400">
                  <a:moveTo>
                    <a:pt x="12700" y="0"/>
                  </a:moveTo>
                  <a:lnTo>
                    <a:pt x="484886" y="0"/>
                  </a:lnTo>
                  <a:cubicBezTo>
                    <a:pt x="491871" y="0"/>
                    <a:pt x="497586" y="5715"/>
                    <a:pt x="497586" y="12700"/>
                  </a:cubicBezTo>
                  <a:cubicBezTo>
                    <a:pt x="497586" y="19685"/>
                    <a:pt x="491871" y="25400"/>
                    <a:pt x="484886"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113" name="Group 113"/>
          <p:cNvGrpSpPr/>
          <p:nvPr/>
        </p:nvGrpSpPr>
        <p:grpSpPr>
          <a:xfrm rot="71959">
            <a:off x="7271851" y="8468457"/>
            <a:ext cx="343586" cy="19050"/>
            <a:chOff x="0" y="0"/>
            <a:chExt cx="458115" cy="25400"/>
          </a:xfrm>
        </p:grpSpPr>
        <p:sp>
          <p:nvSpPr>
            <p:cNvPr id="114" name="Freeform 114"/>
            <p:cNvSpPr/>
            <p:nvPr/>
          </p:nvSpPr>
          <p:spPr>
            <a:xfrm>
              <a:off x="0" y="0"/>
              <a:ext cx="458089" cy="25400"/>
            </a:xfrm>
            <a:custGeom>
              <a:avLst/>
              <a:gdLst/>
              <a:ahLst/>
              <a:cxnLst/>
              <a:rect l="l" t="t" r="r" b="b"/>
              <a:pathLst>
                <a:path w="458089" h="25400">
                  <a:moveTo>
                    <a:pt x="12700" y="0"/>
                  </a:moveTo>
                  <a:lnTo>
                    <a:pt x="445389" y="0"/>
                  </a:lnTo>
                  <a:cubicBezTo>
                    <a:pt x="452374" y="0"/>
                    <a:pt x="458089" y="5715"/>
                    <a:pt x="458089" y="12700"/>
                  </a:cubicBezTo>
                  <a:cubicBezTo>
                    <a:pt x="458089" y="19685"/>
                    <a:pt x="452374" y="25400"/>
                    <a:pt x="445389"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115" name="Group 115"/>
          <p:cNvGrpSpPr/>
          <p:nvPr/>
        </p:nvGrpSpPr>
        <p:grpSpPr>
          <a:xfrm rot="-1417188">
            <a:off x="7257052" y="8536005"/>
            <a:ext cx="373182" cy="19050"/>
            <a:chOff x="0" y="0"/>
            <a:chExt cx="497576" cy="25400"/>
          </a:xfrm>
        </p:grpSpPr>
        <p:sp>
          <p:nvSpPr>
            <p:cNvPr id="116" name="Freeform 116"/>
            <p:cNvSpPr/>
            <p:nvPr/>
          </p:nvSpPr>
          <p:spPr>
            <a:xfrm>
              <a:off x="0" y="0"/>
              <a:ext cx="497586" cy="25400"/>
            </a:xfrm>
            <a:custGeom>
              <a:avLst/>
              <a:gdLst/>
              <a:ahLst/>
              <a:cxnLst/>
              <a:rect l="l" t="t" r="r" b="b"/>
              <a:pathLst>
                <a:path w="497586" h="25400">
                  <a:moveTo>
                    <a:pt x="12700" y="0"/>
                  </a:moveTo>
                  <a:lnTo>
                    <a:pt x="484886" y="0"/>
                  </a:lnTo>
                  <a:cubicBezTo>
                    <a:pt x="491871" y="0"/>
                    <a:pt x="497586" y="5715"/>
                    <a:pt x="497586" y="12700"/>
                  </a:cubicBezTo>
                  <a:cubicBezTo>
                    <a:pt x="497586" y="19685"/>
                    <a:pt x="491871" y="25400"/>
                    <a:pt x="484886"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117" name="Group 117"/>
          <p:cNvGrpSpPr/>
          <p:nvPr/>
        </p:nvGrpSpPr>
        <p:grpSpPr>
          <a:xfrm rot="1417188">
            <a:off x="7257052" y="8536005"/>
            <a:ext cx="373182" cy="19050"/>
            <a:chOff x="0" y="0"/>
            <a:chExt cx="497576" cy="25400"/>
          </a:xfrm>
        </p:grpSpPr>
        <p:sp>
          <p:nvSpPr>
            <p:cNvPr id="118" name="Freeform 118"/>
            <p:cNvSpPr/>
            <p:nvPr/>
          </p:nvSpPr>
          <p:spPr>
            <a:xfrm>
              <a:off x="0" y="0"/>
              <a:ext cx="497586" cy="25400"/>
            </a:xfrm>
            <a:custGeom>
              <a:avLst/>
              <a:gdLst/>
              <a:ahLst/>
              <a:cxnLst/>
              <a:rect l="l" t="t" r="r" b="b"/>
              <a:pathLst>
                <a:path w="497586" h="25400">
                  <a:moveTo>
                    <a:pt x="12700" y="0"/>
                  </a:moveTo>
                  <a:lnTo>
                    <a:pt x="484886" y="0"/>
                  </a:lnTo>
                  <a:cubicBezTo>
                    <a:pt x="491871" y="0"/>
                    <a:pt x="497586" y="5715"/>
                    <a:pt x="497586" y="12700"/>
                  </a:cubicBezTo>
                  <a:cubicBezTo>
                    <a:pt x="497586" y="19685"/>
                    <a:pt x="491871" y="25400"/>
                    <a:pt x="484886"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119" name="Group 119"/>
          <p:cNvGrpSpPr/>
          <p:nvPr/>
        </p:nvGrpSpPr>
        <p:grpSpPr>
          <a:xfrm rot="2428695">
            <a:off x="7220823" y="8603553"/>
            <a:ext cx="445732" cy="19050"/>
            <a:chOff x="0" y="0"/>
            <a:chExt cx="594309" cy="25400"/>
          </a:xfrm>
        </p:grpSpPr>
        <p:sp>
          <p:nvSpPr>
            <p:cNvPr id="120" name="Freeform 120"/>
            <p:cNvSpPr/>
            <p:nvPr/>
          </p:nvSpPr>
          <p:spPr>
            <a:xfrm>
              <a:off x="0" y="0"/>
              <a:ext cx="594360" cy="25400"/>
            </a:xfrm>
            <a:custGeom>
              <a:avLst/>
              <a:gdLst/>
              <a:ahLst/>
              <a:cxnLst/>
              <a:rect l="l" t="t" r="r" b="b"/>
              <a:pathLst>
                <a:path w="594360" h="25400">
                  <a:moveTo>
                    <a:pt x="12700" y="0"/>
                  </a:moveTo>
                  <a:lnTo>
                    <a:pt x="581660" y="0"/>
                  </a:lnTo>
                  <a:cubicBezTo>
                    <a:pt x="588645" y="0"/>
                    <a:pt x="594360" y="5715"/>
                    <a:pt x="594360" y="12700"/>
                  </a:cubicBezTo>
                  <a:cubicBezTo>
                    <a:pt x="594360" y="19685"/>
                    <a:pt x="588645" y="25400"/>
                    <a:pt x="581660"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121" name="Group 121"/>
          <p:cNvGrpSpPr/>
          <p:nvPr/>
        </p:nvGrpSpPr>
        <p:grpSpPr>
          <a:xfrm rot="-2429177">
            <a:off x="7220812" y="8468457"/>
            <a:ext cx="445662" cy="19050"/>
            <a:chOff x="0" y="0"/>
            <a:chExt cx="594216" cy="25400"/>
          </a:xfrm>
        </p:grpSpPr>
        <p:sp>
          <p:nvSpPr>
            <p:cNvPr id="122" name="Freeform 122"/>
            <p:cNvSpPr/>
            <p:nvPr/>
          </p:nvSpPr>
          <p:spPr>
            <a:xfrm>
              <a:off x="0" y="0"/>
              <a:ext cx="594233" cy="25400"/>
            </a:xfrm>
            <a:custGeom>
              <a:avLst/>
              <a:gdLst/>
              <a:ahLst/>
              <a:cxnLst/>
              <a:rect l="l" t="t" r="r" b="b"/>
              <a:pathLst>
                <a:path w="594233" h="25400">
                  <a:moveTo>
                    <a:pt x="12700" y="0"/>
                  </a:moveTo>
                  <a:lnTo>
                    <a:pt x="581533" y="0"/>
                  </a:lnTo>
                  <a:cubicBezTo>
                    <a:pt x="588518" y="0"/>
                    <a:pt x="594233" y="5715"/>
                    <a:pt x="594233" y="12700"/>
                  </a:cubicBezTo>
                  <a:cubicBezTo>
                    <a:pt x="594233" y="19685"/>
                    <a:pt x="588518" y="25400"/>
                    <a:pt x="581533"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123" name="Group 123"/>
          <p:cNvGrpSpPr/>
          <p:nvPr/>
        </p:nvGrpSpPr>
        <p:grpSpPr>
          <a:xfrm rot="71959">
            <a:off x="7271851" y="8603553"/>
            <a:ext cx="343586" cy="19050"/>
            <a:chOff x="0" y="0"/>
            <a:chExt cx="458115" cy="25400"/>
          </a:xfrm>
        </p:grpSpPr>
        <p:sp>
          <p:nvSpPr>
            <p:cNvPr id="124" name="Freeform 124"/>
            <p:cNvSpPr/>
            <p:nvPr/>
          </p:nvSpPr>
          <p:spPr>
            <a:xfrm>
              <a:off x="0" y="0"/>
              <a:ext cx="458089" cy="25400"/>
            </a:xfrm>
            <a:custGeom>
              <a:avLst/>
              <a:gdLst/>
              <a:ahLst/>
              <a:cxnLst/>
              <a:rect l="l" t="t" r="r" b="b"/>
              <a:pathLst>
                <a:path w="458089" h="25400">
                  <a:moveTo>
                    <a:pt x="12700" y="0"/>
                  </a:moveTo>
                  <a:lnTo>
                    <a:pt x="445389" y="0"/>
                  </a:lnTo>
                  <a:cubicBezTo>
                    <a:pt x="452374" y="0"/>
                    <a:pt x="458089" y="5715"/>
                    <a:pt x="458089" y="12700"/>
                  </a:cubicBezTo>
                  <a:cubicBezTo>
                    <a:pt x="458089" y="19685"/>
                    <a:pt x="452374" y="25400"/>
                    <a:pt x="445389"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125" name="Group 125"/>
          <p:cNvGrpSpPr/>
          <p:nvPr/>
        </p:nvGrpSpPr>
        <p:grpSpPr>
          <a:xfrm rot="1416830">
            <a:off x="7257056" y="8671101"/>
            <a:ext cx="373267" cy="19050"/>
            <a:chOff x="0" y="0"/>
            <a:chExt cx="497689" cy="25400"/>
          </a:xfrm>
        </p:grpSpPr>
        <p:sp>
          <p:nvSpPr>
            <p:cNvPr id="126" name="Freeform 126"/>
            <p:cNvSpPr/>
            <p:nvPr/>
          </p:nvSpPr>
          <p:spPr>
            <a:xfrm>
              <a:off x="0" y="0"/>
              <a:ext cx="497713" cy="25400"/>
            </a:xfrm>
            <a:custGeom>
              <a:avLst/>
              <a:gdLst/>
              <a:ahLst/>
              <a:cxnLst/>
              <a:rect l="l" t="t" r="r" b="b"/>
              <a:pathLst>
                <a:path w="497713" h="25400">
                  <a:moveTo>
                    <a:pt x="12700" y="0"/>
                  </a:moveTo>
                  <a:lnTo>
                    <a:pt x="485013" y="0"/>
                  </a:lnTo>
                  <a:cubicBezTo>
                    <a:pt x="491998" y="0"/>
                    <a:pt x="497713" y="5715"/>
                    <a:pt x="497713" y="12700"/>
                  </a:cubicBezTo>
                  <a:cubicBezTo>
                    <a:pt x="497713" y="19685"/>
                    <a:pt x="491998" y="25400"/>
                    <a:pt x="485013"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127" name="Group 127"/>
          <p:cNvGrpSpPr/>
          <p:nvPr/>
        </p:nvGrpSpPr>
        <p:grpSpPr>
          <a:xfrm rot="1970051">
            <a:off x="7613582" y="8299587"/>
            <a:ext cx="405315" cy="19050"/>
            <a:chOff x="0" y="0"/>
            <a:chExt cx="540420" cy="25400"/>
          </a:xfrm>
        </p:grpSpPr>
        <p:sp>
          <p:nvSpPr>
            <p:cNvPr id="128" name="Freeform 128"/>
            <p:cNvSpPr/>
            <p:nvPr/>
          </p:nvSpPr>
          <p:spPr>
            <a:xfrm>
              <a:off x="0" y="0"/>
              <a:ext cx="540385" cy="25400"/>
            </a:xfrm>
            <a:custGeom>
              <a:avLst/>
              <a:gdLst/>
              <a:ahLst/>
              <a:cxnLst/>
              <a:rect l="l" t="t" r="r" b="b"/>
              <a:pathLst>
                <a:path w="540385" h="25400">
                  <a:moveTo>
                    <a:pt x="12700" y="0"/>
                  </a:moveTo>
                  <a:lnTo>
                    <a:pt x="527685" y="0"/>
                  </a:lnTo>
                  <a:cubicBezTo>
                    <a:pt x="534670" y="0"/>
                    <a:pt x="540385" y="5715"/>
                    <a:pt x="540385" y="12700"/>
                  </a:cubicBezTo>
                  <a:cubicBezTo>
                    <a:pt x="540385" y="19685"/>
                    <a:pt x="534670" y="25400"/>
                    <a:pt x="527685"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129" name="Group 129"/>
          <p:cNvGrpSpPr/>
          <p:nvPr/>
        </p:nvGrpSpPr>
        <p:grpSpPr>
          <a:xfrm rot="2802606">
            <a:off x="7570050" y="8367135"/>
            <a:ext cx="492378" cy="19050"/>
            <a:chOff x="0" y="0"/>
            <a:chExt cx="656504" cy="25400"/>
          </a:xfrm>
        </p:grpSpPr>
        <p:sp>
          <p:nvSpPr>
            <p:cNvPr id="130" name="Freeform 130"/>
            <p:cNvSpPr/>
            <p:nvPr/>
          </p:nvSpPr>
          <p:spPr>
            <a:xfrm>
              <a:off x="0" y="0"/>
              <a:ext cx="656463" cy="25400"/>
            </a:xfrm>
            <a:custGeom>
              <a:avLst/>
              <a:gdLst/>
              <a:ahLst/>
              <a:cxnLst/>
              <a:rect l="l" t="t" r="r" b="b"/>
              <a:pathLst>
                <a:path w="656463" h="25400">
                  <a:moveTo>
                    <a:pt x="12700" y="0"/>
                  </a:moveTo>
                  <a:lnTo>
                    <a:pt x="643763" y="0"/>
                  </a:lnTo>
                  <a:cubicBezTo>
                    <a:pt x="650748" y="0"/>
                    <a:pt x="656463" y="5715"/>
                    <a:pt x="656463" y="12700"/>
                  </a:cubicBezTo>
                  <a:cubicBezTo>
                    <a:pt x="656463" y="19685"/>
                    <a:pt x="650748" y="25400"/>
                    <a:pt x="643763"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131" name="Group 131"/>
          <p:cNvGrpSpPr/>
          <p:nvPr/>
        </p:nvGrpSpPr>
        <p:grpSpPr>
          <a:xfrm rot="774073">
            <a:off x="7640234" y="8367135"/>
            <a:ext cx="352012" cy="19050"/>
            <a:chOff x="0" y="0"/>
            <a:chExt cx="469349" cy="25400"/>
          </a:xfrm>
        </p:grpSpPr>
        <p:sp>
          <p:nvSpPr>
            <p:cNvPr id="132" name="Freeform 132"/>
            <p:cNvSpPr/>
            <p:nvPr/>
          </p:nvSpPr>
          <p:spPr>
            <a:xfrm>
              <a:off x="0" y="0"/>
              <a:ext cx="469392" cy="25400"/>
            </a:xfrm>
            <a:custGeom>
              <a:avLst/>
              <a:gdLst/>
              <a:ahLst/>
              <a:cxnLst/>
              <a:rect l="l" t="t" r="r" b="b"/>
              <a:pathLst>
                <a:path w="469392" h="25400">
                  <a:moveTo>
                    <a:pt x="12700" y="0"/>
                  </a:moveTo>
                  <a:lnTo>
                    <a:pt x="456692" y="0"/>
                  </a:lnTo>
                  <a:cubicBezTo>
                    <a:pt x="463677" y="0"/>
                    <a:pt x="469392" y="5715"/>
                    <a:pt x="469392" y="12700"/>
                  </a:cubicBezTo>
                  <a:cubicBezTo>
                    <a:pt x="469392" y="19685"/>
                    <a:pt x="463677" y="25400"/>
                    <a:pt x="456692"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133" name="Group 133"/>
          <p:cNvGrpSpPr/>
          <p:nvPr/>
        </p:nvGrpSpPr>
        <p:grpSpPr>
          <a:xfrm rot="1970051">
            <a:off x="7613582" y="8434683"/>
            <a:ext cx="405315" cy="19050"/>
            <a:chOff x="0" y="0"/>
            <a:chExt cx="540420" cy="25400"/>
          </a:xfrm>
        </p:grpSpPr>
        <p:sp>
          <p:nvSpPr>
            <p:cNvPr id="134" name="Freeform 134"/>
            <p:cNvSpPr/>
            <p:nvPr/>
          </p:nvSpPr>
          <p:spPr>
            <a:xfrm>
              <a:off x="0" y="0"/>
              <a:ext cx="540385" cy="25400"/>
            </a:xfrm>
            <a:custGeom>
              <a:avLst/>
              <a:gdLst/>
              <a:ahLst/>
              <a:cxnLst/>
              <a:rect l="l" t="t" r="r" b="b"/>
              <a:pathLst>
                <a:path w="540385" h="25400">
                  <a:moveTo>
                    <a:pt x="12700" y="0"/>
                  </a:moveTo>
                  <a:lnTo>
                    <a:pt x="527685" y="0"/>
                  </a:lnTo>
                  <a:cubicBezTo>
                    <a:pt x="534670" y="0"/>
                    <a:pt x="540385" y="5715"/>
                    <a:pt x="540385" y="12700"/>
                  </a:cubicBezTo>
                  <a:cubicBezTo>
                    <a:pt x="540385" y="19685"/>
                    <a:pt x="534670" y="25400"/>
                    <a:pt x="527685"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135" name="Group 135"/>
          <p:cNvGrpSpPr/>
          <p:nvPr/>
        </p:nvGrpSpPr>
        <p:grpSpPr>
          <a:xfrm rot="774073">
            <a:off x="7640234" y="8502231"/>
            <a:ext cx="352012" cy="19050"/>
            <a:chOff x="0" y="0"/>
            <a:chExt cx="469349" cy="25400"/>
          </a:xfrm>
        </p:grpSpPr>
        <p:sp>
          <p:nvSpPr>
            <p:cNvPr id="136" name="Freeform 136"/>
            <p:cNvSpPr/>
            <p:nvPr/>
          </p:nvSpPr>
          <p:spPr>
            <a:xfrm>
              <a:off x="0" y="0"/>
              <a:ext cx="469392" cy="25400"/>
            </a:xfrm>
            <a:custGeom>
              <a:avLst/>
              <a:gdLst/>
              <a:ahLst/>
              <a:cxnLst/>
              <a:rect l="l" t="t" r="r" b="b"/>
              <a:pathLst>
                <a:path w="469392" h="25400">
                  <a:moveTo>
                    <a:pt x="12700" y="0"/>
                  </a:moveTo>
                  <a:lnTo>
                    <a:pt x="456692" y="0"/>
                  </a:lnTo>
                  <a:cubicBezTo>
                    <a:pt x="463677" y="0"/>
                    <a:pt x="469392" y="5715"/>
                    <a:pt x="469392" y="12700"/>
                  </a:cubicBezTo>
                  <a:cubicBezTo>
                    <a:pt x="469392" y="19685"/>
                    <a:pt x="463677" y="25400"/>
                    <a:pt x="456692"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137" name="Group 137"/>
          <p:cNvGrpSpPr/>
          <p:nvPr/>
        </p:nvGrpSpPr>
        <p:grpSpPr>
          <a:xfrm rot="774073">
            <a:off x="7640234" y="8502231"/>
            <a:ext cx="352012" cy="19050"/>
            <a:chOff x="0" y="0"/>
            <a:chExt cx="469349" cy="25400"/>
          </a:xfrm>
        </p:grpSpPr>
        <p:sp>
          <p:nvSpPr>
            <p:cNvPr id="138" name="Freeform 138"/>
            <p:cNvSpPr/>
            <p:nvPr/>
          </p:nvSpPr>
          <p:spPr>
            <a:xfrm>
              <a:off x="0" y="0"/>
              <a:ext cx="469392" cy="25400"/>
            </a:xfrm>
            <a:custGeom>
              <a:avLst/>
              <a:gdLst/>
              <a:ahLst/>
              <a:cxnLst/>
              <a:rect l="l" t="t" r="r" b="b"/>
              <a:pathLst>
                <a:path w="469392" h="25400">
                  <a:moveTo>
                    <a:pt x="12700" y="0"/>
                  </a:moveTo>
                  <a:lnTo>
                    <a:pt x="456692" y="0"/>
                  </a:lnTo>
                  <a:cubicBezTo>
                    <a:pt x="463677" y="0"/>
                    <a:pt x="469392" y="5715"/>
                    <a:pt x="469392" y="12700"/>
                  </a:cubicBezTo>
                  <a:cubicBezTo>
                    <a:pt x="469392" y="19685"/>
                    <a:pt x="463677" y="25400"/>
                    <a:pt x="456692"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139" name="Group 139"/>
          <p:cNvGrpSpPr/>
          <p:nvPr/>
        </p:nvGrpSpPr>
        <p:grpSpPr>
          <a:xfrm rot="-774075">
            <a:off x="7640234" y="8569779"/>
            <a:ext cx="352012" cy="19050"/>
            <a:chOff x="0" y="0"/>
            <a:chExt cx="469349" cy="25400"/>
          </a:xfrm>
        </p:grpSpPr>
        <p:sp>
          <p:nvSpPr>
            <p:cNvPr id="140" name="Freeform 140"/>
            <p:cNvSpPr/>
            <p:nvPr/>
          </p:nvSpPr>
          <p:spPr>
            <a:xfrm>
              <a:off x="0" y="0"/>
              <a:ext cx="469392" cy="25400"/>
            </a:xfrm>
            <a:custGeom>
              <a:avLst/>
              <a:gdLst/>
              <a:ahLst/>
              <a:cxnLst/>
              <a:rect l="l" t="t" r="r" b="b"/>
              <a:pathLst>
                <a:path w="469392" h="25400">
                  <a:moveTo>
                    <a:pt x="12700" y="0"/>
                  </a:moveTo>
                  <a:lnTo>
                    <a:pt x="456692" y="0"/>
                  </a:lnTo>
                  <a:cubicBezTo>
                    <a:pt x="463677" y="0"/>
                    <a:pt x="469392" y="5715"/>
                    <a:pt x="469392" y="12700"/>
                  </a:cubicBezTo>
                  <a:cubicBezTo>
                    <a:pt x="469392" y="19685"/>
                    <a:pt x="463677" y="25400"/>
                    <a:pt x="456692"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141" name="Group 141"/>
          <p:cNvGrpSpPr/>
          <p:nvPr/>
        </p:nvGrpSpPr>
        <p:grpSpPr>
          <a:xfrm rot="-1970053">
            <a:off x="7613582" y="8502231"/>
            <a:ext cx="405315" cy="19050"/>
            <a:chOff x="0" y="0"/>
            <a:chExt cx="540420" cy="25400"/>
          </a:xfrm>
        </p:grpSpPr>
        <p:sp>
          <p:nvSpPr>
            <p:cNvPr id="142" name="Freeform 142"/>
            <p:cNvSpPr/>
            <p:nvPr/>
          </p:nvSpPr>
          <p:spPr>
            <a:xfrm>
              <a:off x="0" y="0"/>
              <a:ext cx="540385" cy="25400"/>
            </a:xfrm>
            <a:custGeom>
              <a:avLst/>
              <a:gdLst/>
              <a:ahLst/>
              <a:cxnLst/>
              <a:rect l="l" t="t" r="r" b="b"/>
              <a:pathLst>
                <a:path w="540385" h="25400">
                  <a:moveTo>
                    <a:pt x="12700" y="0"/>
                  </a:moveTo>
                  <a:lnTo>
                    <a:pt x="527685" y="0"/>
                  </a:lnTo>
                  <a:cubicBezTo>
                    <a:pt x="534670" y="0"/>
                    <a:pt x="540385" y="5715"/>
                    <a:pt x="540385" y="12700"/>
                  </a:cubicBezTo>
                  <a:cubicBezTo>
                    <a:pt x="540385" y="19685"/>
                    <a:pt x="534670" y="25400"/>
                    <a:pt x="527685"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143" name="Group 143"/>
          <p:cNvGrpSpPr/>
          <p:nvPr/>
        </p:nvGrpSpPr>
        <p:grpSpPr>
          <a:xfrm rot="-774075">
            <a:off x="7640234" y="8434683"/>
            <a:ext cx="352012" cy="19050"/>
            <a:chOff x="0" y="0"/>
            <a:chExt cx="469349" cy="25400"/>
          </a:xfrm>
        </p:grpSpPr>
        <p:sp>
          <p:nvSpPr>
            <p:cNvPr id="144" name="Freeform 144"/>
            <p:cNvSpPr/>
            <p:nvPr/>
          </p:nvSpPr>
          <p:spPr>
            <a:xfrm>
              <a:off x="0" y="0"/>
              <a:ext cx="469392" cy="25400"/>
            </a:xfrm>
            <a:custGeom>
              <a:avLst/>
              <a:gdLst/>
              <a:ahLst/>
              <a:cxnLst/>
              <a:rect l="l" t="t" r="r" b="b"/>
              <a:pathLst>
                <a:path w="469392" h="25400">
                  <a:moveTo>
                    <a:pt x="12700" y="0"/>
                  </a:moveTo>
                  <a:lnTo>
                    <a:pt x="456692" y="0"/>
                  </a:lnTo>
                  <a:cubicBezTo>
                    <a:pt x="463677" y="0"/>
                    <a:pt x="469392" y="5715"/>
                    <a:pt x="469392" y="12700"/>
                  </a:cubicBezTo>
                  <a:cubicBezTo>
                    <a:pt x="469392" y="19685"/>
                    <a:pt x="463677" y="25400"/>
                    <a:pt x="456692"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145" name="Group 145"/>
          <p:cNvGrpSpPr/>
          <p:nvPr/>
        </p:nvGrpSpPr>
        <p:grpSpPr>
          <a:xfrm rot="-2803093">
            <a:off x="7570128" y="8569779"/>
            <a:ext cx="492315" cy="19050"/>
            <a:chOff x="0" y="0"/>
            <a:chExt cx="656420" cy="25400"/>
          </a:xfrm>
        </p:grpSpPr>
        <p:sp>
          <p:nvSpPr>
            <p:cNvPr id="146" name="Freeform 146"/>
            <p:cNvSpPr/>
            <p:nvPr/>
          </p:nvSpPr>
          <p:spPr>
            <a:xfrm>
              <a:off x="0" y="0"/>
              <a:ext cx="656463" cy="25400"/>
            </a:xfrm>
            <a:custGeom>
              <a:avLst/>
              <a:gdLst/>
              <a:ahLst/>
              <a:cxnLst/>
              <a:rect l="l" t="t" r="r" b="b"/>
              <a:pathLst>
                <a:path w="656463" h="25400">
                  <a:moveTo>
                    <a:pt x="12700" y="0"/>
                  </a:moveTo>
                  <a:lnTo>
                    <a:pt x="643763" y="0"/>
                  </a:lnTo>
                  <a:cubicBezTo>
                    <a:pt x="650748" y="0"/>
                    <a:pt x="656463" y="5715"/>
                    <a:pt x="656463" y="12700"/>
                  </a:cubicBezTo>
                  <a:cubicBezTo>
                    <a:pt x="656463" y="19685"/>
                    <a:pt x="650748" y="25400"/>
                    <a:pt x="643763"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147" name="Group 147"/>
          <p:cNvGrpSpPr/>
          <p:nvPr/>
        </p:nvGrpSpPr>
        <p:grpSpPr>
          <a:xfrm rot="-1970497">
            <a:off x="7613667" y="8637327"/>
            <a:ext cx="405238" cy="19050"/>
            <a:chOff x="0" y="0"/>
            <a:chExt cx="540317" cy="25400"/>
          </a:xfrm>
        </p:grpSpPr>
        <p:sp>
          <p:nvSpPr>
            <p:cNvPr id="148" name="Freeform 148"/>
            <p:cNvSpPr/>
            <p:nvPr/>
          </p:nvSpPr>
          <p:spPr>
            <a:xfrm>
              <a:off x="0" y="0"/>
              <a:ext cx="540258" cy="25400"/>
            </a:xfrm>
            <a:custGeom>
              <a:avLst/>
              <a:gdLst/>
              <a:ahLst/>
              <a:cxnLst/>
              <a:rect l="l" t="t" r="r" b="b"/>
              <a:pathLst>
                <a:path w="540258" h="25400">
                  <a:moveTo>
                    <a:pt x="12700" y="0"/>
                  </a:moveTo>
                  <a:lnTo>
                    <a:pt x="527558" y="0"/>
                  </a:lnTo>
                  <a:cubicBezTo>
                    <a:pt x="534543" y="0"/>
                    <a:pt x="540258" y="5715"/>
                    <a:pt x="540258" y="12700"/>
                  </a:cubicBezTo>
                  <a:cubicBezTo>
                    <a:pt x="540258" y="19685"/>
                    <a:pt x="534543" y="25400"/>
                    <a:pt x="527558"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149" name="Group 149"/>
          <p:cNvGrpSpPr/>
          <p:nvPr/>
        </p:nvGrpSpPr>
        <p:grpSpPr>
          <a:xfrm>
            <a:off x="7229929" y="8324972"/>
            <a:ext cx="54878" cy="325070"/>
            <a:chOff x="0" y="0"/>
            <a:chExt cx="73171" cy="433427"/>
          </a:xfrm>
        </p:grpSpPr>
        <p:sp>
          <p:nvSpPr>
            <p:cNvPr id="150" name="Freeform 150"/>
            <p:cNvSpPr/>
            <p:nvPr/>
          </p:nvSpPr>
          <p:spPr>
            <a:xfrm>
              <a:off x="0" y="0"/>
              <a:ext cx="73152" cy="433451"/>
            </a:xfrm>
            <a:custGeom>
              <a:avLst/>
              <a:gdLst/>
              <a:ahLst/>
              <a:cxnLst/>
              <a:rect l="l" t="t" r="r" b="b"/>
              <a:pathLst>
                <a:path w="73152" h="433451">
                  <a:moveTo>
                    <a:pt x="0" y="0"/>
                  </a:moveTo>
                  <a:lnTo>
                    <a:pt x="73152" y="0"/>
                  </a:lnTo>
                  <a:lnTo>
                    <a:pt x="73152" y="433451"/>
                  </a:lnTo>
                  <a:lnTo>
                    <a:pt x="0" y="433451"/>
                  </a:lnTo>
                  <a:lnTo>
                    <a:pt x="0" y="0"/>
                  </a:lnTo>
                  <a:close/>
                </a:path>
              </a:pathLst>
            </a:custGeom>
            <a:blipFill>
              <a:blip r:embed="rId23"/>
              <a:stretch>
                <a:fillRect l="-773" r="-798" b="5"/>
              </a:stretch>
            </a:blipFill>
          </p:spPr>
          <p:txBody>
            <a:bodyPr/>
            <a:lstStyle/>
            <a:p>
              <a:endParaRPr lang="de-DE"/>
            </a:p>
          </p:txBody>
        </p:sp>
      </p:grpSp>
      <p:grpSp>
        <p:nvGrpSpPr>
          <p:cNvPr id="151" name="Group 151"/>
          <p:cNvGrpSpPr/>
          <p:nvPr/>
        </p:nvGrpSpPr>
        <p:grpSpPr>
          <a:xfrm>
            <a:off x="7602479" y="8189876"/>
            <a:ext cx="54970" cy="595262"/>
            <a:chOff x="0" y="0"/>
            <a:chExt cx="73293" cy="793683"/>
          </a:xfrm>
        </p:grpSpPr>
        <p:sp>
          <p:nvSpPr>
            <p:cNvPr id="152" name="Freeform 152"/>
            <p:cNvSpPr/>
            <p:nvPr/>
          </p:nvSpPr>
          <p:spPr>
            <a:xfrm>
              <a:off x="0" y="0"/>
              <a:ext cx="73279" cy="793623"/>
            </a:xfrm>
            <a:custGeom>
              <a:avLst/>
              <a:gdLst/>
              <a:ahLst/>
              <a:cxnLst/>
              <a:rect l="l" t="t" r="r" b="b"/>
              <a:pathLst>
                <a:path w="73279" h="793623">
                  <a:moveTo>
                    <a:pt x="0" y="0"/>
                  </a:moveTo>
                  <a:lnTo>
                    <a:pt x="73279" y="0"/>
                  </a:lnTo>
                  <a:lnTo>
                    <a:pt x="73279" y="793623"/>
                  </a:lnTo>
                  <a:lnTo>
                    <a:pt x="0" y="793623"/>
                  </a:lnTo>
                  <a:lnTo>
                    <a:pt x="0" y="0"/>
                  </a:lnTo>
                  <a:close/>
                </a:path>
              </a:pathLst>
            </a:custGeom>
            <a:blipFill>
              <a:blip r:embed="rId24"/>
              <a:stretch>
                <a:fillRect l="-1566" r="-1585" b="-7"/>
              </a:stretch>
            </a:blipFill>
          </p:spPr>
          <p:txBody>
            <a:bodyPr/>
            <a:lstStyle/>
            <a:p>
              <a:endParaRPr lang="de-DE"/>
            </a:p>
          </p:txBody>
        </p:sp>
      </p:grpSp>
      <p:grpSp>
        <p:nvGrpSpPr>
          <p:cNvPr id="153" name="Group 153"/>
          <p:cNvGrpSpPr/>
          <p:nvPr/>
        </p:nvGrpSpPr>
        <p:grpSpPr>
          <a:xfrm>
            <a:off x="7975121" y="8392520"/>
            <a:ext cx="54878" cy="189974"/>
            <a:chOff x="0" y="0"/>
            <a:chExt cx="73171" cy="253299"/>
          </a:xfrm>
        </p:grpSpPr>
        <p:sp>
          <p:nvSpPr>
            <p:cNvPr id="154" name="Freeform 154"/>
            <p:cNvSpPr/>
            <p:nvPr/>
          </p:nvSpPr>
          <p:spPr>
            <a:xfrm>
              <a:off x="0" y="0"/>
              <a:ext cx="73152" cy="253238"/>
            </a:xfrm>
            <a:custGeom>
              <a:avLst/>
              <a:gdLst/>
              <a:ahLst/>
              <a:cxnLst/>
              <a:rect l="l" t="t" r="r" b="b"/>
              <a:pathLst>
                <a:path w="73152" h="253238">
                  <a:moveTo>
                    <a:pt x="0" y="0"/>
                  </a:moveTo>
                  <a:lnTo>
                    <a:pt x="73152" y="0"/>
                  </a:lnTo>
                  <a:lnTo>
                    <a:pt x="73152" y="253238"/>
                  </a:lnTo>
                  <a:lnTo>
                    <a:pt x="0" y="253238"/>
                  </a:lnTo>
                  <a:lnTo>
                    <a:pt x="0" y="0"/>
                  </a:lnTo>
                  <a:close/>
                </a:path>
              </a:pathLst>
            </a:custGeom>
            <a:blipFill>
              <a:blip r:embed="rId25"/>
              <a:stretch>
                <a:fillRect l="-1926" r="-1952" b="-23"/>
              </a:stretch>
            </a:blipFill>
          </p:spPr>
          <p:txBody>
            <a:bodyPr/>
            <a:lstStyle/>
            <a:p>
              <a:endParaRPr lang="de-DE"/>
            </a:p>
          </p:txBody>
        </p:sp>
      </p:grpSp>
      <p:grpSp>
        <p:nvGrpSpPr>
          <p:cNvPr id="155" name="Group 155"/>
          <p:cNvGrpSpPr/>
          <p:nvPr/>
        </p:nvGrpSpPr>
        <p:grpSpPr>
          <a:xfrm rot="-1486699">
            <a:off x="8213613" y="8261626"/>
            <a:ext cx="392547" cy="19050"/>
            <a:chOff x="0" y="0"/>
            <a:chExt cx="523396" cy="25400"/>
          </a:xfrm>
        </p:grpSpPr>
        <p:sp>
          <p:nvSpPr>
            <p:cNvPr id="156" name="Freeform 156"/>
            <p:cNvSpPr/>
            <p:nvPr/>
          </p:nvSpPr>
          <p:spPr>
            <a:xfrm>
              <a:off x="0" y="0"/>
              <a:ext cx="523367" cy="25400"/>
            </a:xfrm>
            <a:custGeom>
              <a:avLst/>
              <a:gdLst/>
              <a:ahLst/>
              <a:cxnLst/>
              <a:rect l="l" t="t" r="r" b="b"/>
              <a:pathLst>
                <a:path w="523367" h="25400">
                  <a:moveTo>
                    <a:pt x="12700" y="0"/>
                  </a:moveTo>
                  <a:lnTo>
                    <a:pt x="510667" y="0"/>
                  </a:lnTo>
                  <a:cubicBezTo>
                    <a:pt x="517652" y="0"/>
                    <a:pt x="523367" y="5715"/>
                    <a:pt x="523367" y="12700"/>
                  </a:cubicBezTo>
                  <a:cubicBezTo>
                    <a:pt x="523367" y="19685"/>
                    <a:pt x="517652" y="25400"/>
                    <a:pt x="510667"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157" name="Group 157"/>
          <p:cNvGrpSpPr/>
          <p:nvPr/>
        </p:nvGrpSpPr>
        <p:grpSpPr>
          <a:xfrm rot="-2441705">
            <a:off x="8176730" y="8329173"/>
            <a:ext cx="466314" cy="19050"/>
            <a:chOff x="0" y="0"/>
            <a:chExt cx="621752" cy="25400"/>
          </a:xfrm>
        </p:grpSpPr>
        <p:sp>
          <p:nvSpPr>
            <p:cNvPr id="158" name="Freeform 158"/>
            <p:cNvSpPr/>
            <p:nvPr/>
          </p:nvSpPr>
          <p:spPr>
            <a:xfrm>
              <a:off x="0" y="0"/>
              <a:ext cx="621792" cy="25400"/>
            </a:xfrm>
            <a:custGeom>
              <a:avLst/>
              <a:gdLst/>
              <a:ahLst/>
              <a:cxnLst/>
              <a:rect l="l" t="t" r="r" b="b"/>
              <a:pathLst>
                <a:path w="621792" h="25400">
                  <a:moveTo>
                    <a:pt x="12700" y="0"/>
                  </a:moveTo>
                  <a:lnTo>
                    <a:pt x="609092" y="0"/>
                  </a:lnTo>
                  <a:cubicBezTo>
                    <a:pt x="616077" y="0"/>
                    <a:pt x="621792" y="5715"/>
                    <a:pt x="621792" y="12700"/>
                  </a:cubicBezTo>
                  <a:cubicBezTo>
                    <a:pt x="621792" y="19685"/>
                    <a:pt x="616077" y="25400"/>
                    <a:pt x="609092"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159" name="Group 159"/>
          <p:cNvGrpSpPr/>
          <p:nvPr/>
        </p:nvGrpSpPr>
        <p:grpSpPr>
          <a:xfrm rot="-3091594">
            <a:off x="8127831" y="8396722"/>
            <a:ext cx="564112" cy="19050"/>
            <a:chOff x="0" y="0"/>
            <a:chExt cx="752149" cy="25400"/>
          </a:xfrm>
        </p:grpSpPr>
        <p:sp>
          <p:nvSpPr>
            <p:cNvPr id="160" name="Freeform 160"/>
            <p:cNvSpPr/>
            <p:nvPr/>
          </p:nvSpPr>
          <p:spPr>
            <a:xfrm>
              <a:off x="0" y="0"/>
              <a:ext cx="752094" cy="25400"/>
            </a:xfrm>
            <a:custGeom>
              <a:avLst/>
              <a:gdLst/>
              <a:ahLst/>
              <a:cxnLst/>
              <a:rect l="l" t="t" r="r" b="b"/>
              <a:pathLst>
                <a:path w="752094" h="25400">
                  <a:moveTo>
                    <a:pt x="12700" y="0"/>
                  </a:moveTo>
                  <a:lnTo>
                    <a:pt x="739394" y="0"/>
                  </a:lnTo>
                  <a:cubicBezTo>
                    <a:pt x="746379" y="0"/>
                    <a:pt x="752094" y="5715"/>
                    <a:pt x="752094" y="12700"/>
                  </a:cubicBezTo>
                  <a:cubicBezTo>
                    <a:pt x="752094" y="19685"/>
                    <a:pt x="746379" y="25400"/>
                    <a:pt x="739394"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161" name="Group 161"/>
          <p:cNvGrpSpPr/>
          <p:nvPr/>
        </p:nvGrpSpPr>
        <p:grpSpPr>
          <a:xfrm rot="217055">
            <a:off x="8230468" y="8329174"/>
            <a:ext cx="358839" cy="19050"/>
            <a:chOff x="0" y="0"/>
            <a:chExt cx="478452" cy="25400"/>
          </a:xfrm>
        </p:grpSpPr>
        <p:sp>
          <p:nvSpPr>
            <p:cNvPr id="162" name="Freeform 162"/>
            <p:cNvSpPr/>
            <p:nvPr/>
          </p:nvSpPr>
          <p:spPr>
            <a:xfrm>
              <a:off x="0" y="0"/>
              <a:ext cx="478409" cy="25400"/>
            </a:xfrm>
            <a:custGeom>
              <a:avLst/>
              <a:gdLst/>
              <a:ahLst/>
              <a:cxnLst/>
              <a:rect l="l" t="t" r="r" b="b"/>
              <a:pathLst>
                <a:path w="478409" h="25400">
                  <a:moveTo>
                    <a:pt x="12700" y="0"/>
                  </a:moveTo>
                  <a:lnTo>
                    <a:pt x="465709" y="0"/>
                  </a:lnTo>
                  <a:cubicBezTo>
                    <a:pt x="472694" y="0"/>
                    <a:pt x="478409" y="5715"/>
                    <a:pt x="478409" y="12700"/>
                  </a:cubicBezTo>
                  <a:cubicBezTo>
                    <a:pt x="478409" y="19685"/>
                    <a:pt x="472694" y="25400"/>
                    <a:pt x="465709"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163" name="Group 163"/>
          <p:cNvGrpSpPr/>
          <p:nvPr/>
        </p:nvGrpSpPr>
        <p:grpSpPr>
          <a:xfrm rot="1486699">
            <a:off x="8213613" y="8396722"/>
            <a:ext cx="392547" cy="19050"/>
            <a:chOff x="0" y="0"/>
            <a:chExt cx="523396" cy="25400"/>
          </a:xfrm>
        </p:grpSpPr>
        <p:sp>
          <p:nvSpPr>
            <p:cNvPr id="164" name="Freeform 164"/>
            <p:cNvSpPr/>
            <p:nvPr/>
          </p:nvSpPr>
          <p:spPr>
            <a:xfrm>
              <a:off x="0" y="0"/>
              <a:ext cx="523367" cy="25400"/>
            </a:xfrm>
            <a:custGeom>
              <a:avLst/>
              <a:gdLst/>
              <a:ahLst/>
              <a:cxnLst/>
              <a:rect l="l" t="t" r="r" b="b"/>
              <a:pathLst>
                <a:path w="523367" h="25400">
                  <a:moveTo>
                    <a:pt x="12700" y="0"/>
                  </a:moveTo>
                  <a:lnTo>
                    <a:pt x="510667" y="0"/>
                  </a:lnTo>
                  <a:cubicBezTo>
                    <a:pt x="517652" y="0"/>
                    <a:pt x="523367" y="5715"/>
                    <a:pt x="523367" y="12700"/>
                  </a:cubicBezTo>
                  <a:cubicBezTo>
                    <a:pt x="523367" y="19685"/>
                    <a:pt x="517652" y="25400"/>
                    <a:pt x="510667"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165" name="Group 165"/>
          <p:cNvGrpSpPr/>
          <p:nvPr/>
        </p:nvGrpSpPr>
        <p:grpSpPr>
          <a:xfrm rot="2441705">
            <a:off x="8176730" y="8464270"/>
            <a:ext cx="466314" cy="19050"/>
            <a:chOff x="0" y="0"/>
            <a:chExt cx="621752" cy="25400"/>
          </a:xfrm>
        </p:grpSpPr>
        <p:sp>
          <p:nvSpPr>
            <p:cNvPr id="166" name="Freeform 166"/>
            <p:cNvSpPr/>
            <p:nvPr/>
          </p:nvSpPr>
          <p:spPr>
            <a:xfrm>
              <a:off x="0" y="0"/>
              <a:ext cx="621792" cy="25400"/>
            </a:xfrm>
            <a:custGeom>
              <a:avLst/>
              <a:gdLst/>
              <a:ahLst/>
              <a:cxnLst/>
              <a:rect l="l" t="t" r="r" b="b"/>
              <a:pathLst>
                <a:path w="621792" h="25400">
                  <a:moveTo>
                    <a:pt x="12700" y="0"/>
                  </a:moveTo>
                  <a:lnTo>
                    <a:pt x="609092" y="0"/>
                  </a:lnTo>
                  <a:cubicBezTo>
                    <a:pt x="616077" y="0"/>
                    <a:pt x="621792" y="5715"/>
                    <a:pt x="621792" y="12700"/>
                  </a:cubicBezTo>
                  <a:cubicBezTo>
                    <a:pt x="621792" y="19685"/>
                    <a:pt x="616077" y="25400"/>
                    <a:pt x="609092"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167" name="Group 167"/>
          <p:cNvGrpSpPr/>
          <p:nvPr/>
        </p:nvGrpSpPr>
        <p:grpSpPr>
          <a:xfrm rot="-1486699">
            <a:off x="8213613" y="8396722"/>
            <a:ext cx="392547" cy="19050"/>
            <a:chOff x="0" y="0"/>
            <a:chExt cx="523396" cy="25400"/>
          </a:xfrm>
        </p:grpSpPr>
        <p:sp>
          <p:nvSpPr>
            <p:cNvPr id="168" name="Freeform 168"/>
            <p:cNvSpPr/>
            <p:nvPr/>
          </p:nvSpPr>
          <p:spPr>
            <a:xfrm>
              <a:off x="0" y="0"/>
              <a:ext cx="523367" cy="25400"/>
            </a:xfrm>
            <a:custGeom>
              <a:avLst/>
              <a:gdLst/>
              <a:ahLst/>
              <a:cxnLst/>
              <a:rect l="l" t="t" r="r" b="b"/>
              <a:pathLst>
                <a:path w="523367" h="25400">
                  <a:moveTo>
                    <a:pt x="12700" y="0"/>
                  </a:moveTo>
                  <a:lnTo>
                    <a:pt x="510667" y="0"/>
                  </a:lnTo>
                  <a:cubicBezTo>
                    <a:pt x="517652" y="0"/>
                    <a:pt x="523367" y="5715"/>
                    <a:pt x="523367" y="12700"/>
                  </a:cubicBezTo>
                  <a:cubicBezTo>
                    <a:pt x="523367" y="19685"/>
                    <a:pt x="517652" y="25400"/>
                    <a:pt x="510667"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169" name="Group 169"/>
          <p:cNvGrpSpPr/>
          <p:nvPr/>
        </p:nvGrpSpPr>
        <p:grpSpPr>
          <a:xfrm rot="217055">
            <a:off x="8230468" y="8464270"/>
            <a:ext cx="358839" cy="19050"/>
            <a:chOff x="0" y="0"/>
            <a:chExt cx="478452" cy="25400"/>
          </a:xfrm>
        </p:grpSpPr>
        <p:sp>
          <p:nvSpPr>
            <p:cNvPr id="170" name="Freeform 170"/>
            <p:cNvSpPr/>
            <p:nvPr/>
          </p:nvSpPr>
          <p:spPr>
            <a:xfrm>
              <a:off x="0" y="0"/>
              <a:ext cx="478409" cy="25400"/>
            </a:xfrm>
            <a:custGeom>
              <a:avLst/>
              <a:gdLst/>
              <a:ahLst/>
              <a:cxnLst/>
              <a:rect l="l" t="t" r="r" b="b"/>
              <a:pathLst>
                <a:path w="478409" h="25400">
                  <a:moveTo>
                    <a:pt x="12700" y="0"/>
                  </a:moveTo>
                  <a:lnTo>
                    <a:pt x="465709" y="0"/>
                  </a:lnTo>
                  <a:cubicBezTo>
                    <a:pt x="472694" y="0"/>
                    <a:pt x="478409" y="5715"/>
                    <a:pt x="478409" y="12700"/>
                  </a:cubicBezTo>
                  <a:cubicBezTo>
                    <a:pt x="478409" y="19685"/>
                    <a:pt x="472694" y="25400"/>
                    <a:pt x="465709"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171" name="Group 171"/>
          <p:cNvGrpSpPr/>
          <p:nvPr/>
        </p:nvGrpSpPr>
        <p:grpSpPr>
          <a:xfrm rot="-1486699">
            <a:off x="8213613" y="8531818"/>
            <a:ext cx="392547" cy="19050"/>
            <a:chOff x="0" y="0"/>
            <a:chExt cx="523396" cy="25400"/>
          </a:xfrm>
        </p:grpSpPr>
        <p:sp>
          <p:nvSpPr>
            <p:cNvPr id="172" name="Freeform 172"/>
            <p:cNvSpPr/>
            <p:nvPr/>
          </p:nvSpPr>
          <p:spPr>
            <a:xfrm>
              <a:off x="0" y="0"/>
              <a:ext cx="523367" cy="25400"/>
            </a:xfrm>
            <a:custGeom>
              <a:avLst/>
              <a:gdLst/>
              <a:ahLst/>
              <a:cxnLst/>
              <a:rect l="l" t="t" r="r" b="b"/>
              <a:pathLst>
                <a:path w="523367" h="25400">
                  <a:moveTo>
                    <a:pt x="12700" y="0"/>
                  </a:moveTo>
                  <a:lnTo>
                    <a:pt x="510667" y="0"/>
                  </a:lnTo>
                  <a:cubicBezTo>
                    <a:pt x="517652" y="0"/>
                    <a:pt x="523367" y="5715"/>
                    <a:pt x="523367" y="12700"/>
                  </a:cubicBezTo>
                  <a:cubicBezTo>
                    <a:pt x="523367" y="19685"/>
                    <a:pt x="517652" y="25400"/>
                    <a:pt x="510667"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173" name="Group 173"/>
          <p:cNvGrpSpPr/>
          <p:nvPr/>
        </p:nvGrpSpPr>
        <p:grpSpPr>
          <a:xfrm rot="1486699">
            <a:off x="8213613" y="8531818"/>
            <a:ext cx="392547" cy="19050"/>
            <a:chOff x="0" y="0"/>
            <a:chExt cx="523396" cy="25400"/>
          </a:xfrm>
        </p:grpSpPr>
        <p:sp>
          <p:nvSpPr>
            <p:cNvPr id="174" name="Freeform 174"/>
            <p:cNvSpPr/>
            <p:nvPr/>
          </p:nvSpPr>
          <p:spPr>
            <a:xfrm>
              <a:off x="0" y="0"/>
              <a:ext cx="523367" cy="25400"/>
            </a:xfrm>
            <a:custGeom>
              <a:avLst/>
              <a:gdLst/>
              <a:ahLst/>
              <a:cxnLst/>
              <a:rect l="l" t="t" r="r" b="b"/>
              <a:pathLst>
                <a:path w="523367" h="25400">
                  <a:moveTo>
                    <a:pt x="12700" y="0"/>
                  </a:moveTo>
                  <a:lnTo>
                    <a:pt x="510667" y="0"/>
                  </a:lnTo>
                  <a:cubicBezTo>
                    <a:pt x="517652" y="0"/>
                    <a:pt x="523367" y="5715"/>
                    <a:pt x="523367" y="12700"/>
                  </a:cubicBezTo>
                  <a:cubicBezTo>
                    <a:pt x="523367" y="19685"/>
                    <a:pt x="517652" y="25400"/>
                    <a:pt x="510667"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175" name="Group 175"/>
          <p:cNvGrpSpPr/>
          <p:nvPr/>
        </p:nvGrpSpPr>
        <p:grpSpPr>
          <a:xfrm rot="2441243">
            <a:off x="8176741" y="8599366"/>
            <a:ext cx="466384" cy="19050"/>
            <a:chOff x="0" y="0"/>
            <a:chExt cx="621845" cy="25400"/>
          </a:xfrm>
        </p:grpSpPr>
        <p:sp>
          <p:nvSpPr>
            <p:cNvPr id="176" name="Freeform 176"/>
            <p:cNvSpPr/>
            <p:nvPr/>
          </p:nvSpPr>
          <p:spPr>
            <a:xfrm>
              <a:off x="0" y="0"/>
              <a:ext cx="621792" cy="25400"/>
            </a:xfrm>
            <a:custGeom>
              <a:avLst/>
              <a:gdLst/>
              <a:ahLst/>
              <a:cxnLst/>
              <a:rect l="l" t="t" r="r" b="b"/>
              <a:pathLst>
                <a:path w="621792" h="25400">
                  <a:moveTo>
                    <a:pt x="12700" y="0"/>
                  </a:moveTo>
                  <a:lnTo>
                    <a:pt x="609092" y="0"/>
                  </a:lnTo>
                  <a:cubicBezTo>
                    <a:pt x="616077" y="0"/>
                    <a:pt x="621792" y="5715"/>
                    <a:pt x="621792" y="12700"/>
                  </a:cubicBezTo>
                  <a:cubicBezTo>
                    <a:pt x="621792" y="19685"/>
                    <a:pt x="616077" y="25400"/>
                    <a:pt x="609092"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177" name="Group 177"/>
          <p:cNvGrpSpPr/>
          <p:nvPr/>
        </p:nvGrpSpPr>
        <p:grpSpPr>
          <a:xfrm rot="-2441705">
            <a:off x="8176730" y="8464270"/>
            <a:ext cx="466314" cy="19050"/>
            <a:chOff x="0" y="0"/>
            <a:chExt cx="621752" cy="25400"/>
          </a:xfrm>
        </p:grpSpPr>
        <p:sp>
          <p:nvSpPr>
            <p:cNvPr id="178" name="Freeform 178"/>
            <p:cNvSpPr/>
            <p:nvPr/>
          </p:nvSpPr>
          <p:spPr>
            <a:xfrm>
              <a:off x="0" y="0"/>
              <a:ext cx="621792" cy="25400"/>
            </a:xfrm>
            <a:custGeom>
              <a:avLst/>
              <a:gdLst/>
              <a:ahLst/>
              <a:cxnLst/>
              <a:rect l="l" t="t" r="r" b="b"/>
              <a:pathLst>
                <a:path w="621792" h="25400">
                  <a:moveTo>
                    <a:pt x="12700" y="0"/>
                  </a:moveTo>
                  <a:lnTo>
                    <a:pt x="609092" y="0"/>
                  </a:lnTo>
                  <a:cubicBezTo>
                    <a:pt x="616077" y="0"/>
                    <a:pt x="621792" y="5715"/>
                    <a:pt x="621792" y="12700"/>
                  </a:cubicBezTo>
                  <a:cubicBezTo>
                    <a:pt x="621792" y="19685"/>
                    <a:pt x="616077" y="25400"/>
                    <a:pt x="609092"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179" name="Group 179"/>
          <p:cNvGrpSpPr/>
          <p:nvPr/>
        </p:nvGrpSpPr>
        <p:grpSpPr>
          <a:xfrm rot="217055">
            <a:off x="8230468" y="8599366"/>
            <a:ext cx="358839" cy="19050"/>
            <a:chOff x="0" y="0"/>
            <a:chExt cx="478452" cy="25400"/>
          </a:xfrm>
        </p:grpSpPr>
        <p:sp>
          <p:nvSpPr>
            <p:cNvPr id="180" name="Freeform 180"/>
            <p:cNvSpPr/>
            <p:nvPr/>
          </p:nvSpPr>
          <p:spPr>
            <a:xfrm>
              <a:off x="0" y="0"/>
              <a:ext cx="478409" cy="25400"/>
            </a:xfrm>
            <a:custGeom>
              <a:avLst/>
              <a:gdLst/>
              <a:ahLst/>
              <a:cxnLst/>
              <a:rect l="l" t="t" r="r" b="b"/>
              <a:pathLst>
                <a:path w="478409" h="25400">
                  <a:moveTo>
                    <a:pt x="12700" y="0"/>
                  </a:moveTo>
                  <a:lnTo>
                    <a:pt x="465709" y="0"/>
                  </a:lnTo>
                  <a:cubicBezTo>
                    <a:pt x="472694" y="0"/>
                    <a:pt x="478409" y="5715"/>
                    <a:pt x="478409" y="12700"/>
                  </a:cubicBezTo>
                  <a:cubicBezTo>
                    <a:pt x="478409" y="19685"/>
                    <a:pt x="472694" y="25400"/>
                    <a:pt x="465709"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181" name="Group 181"/>
          <p:cNvGrpSpPr/>
          <p:nvPr/>
        </p:nvGrpSpPr>
        <p:grpSpPr>
          <a:xfrm rot="1486343">
            <a:off x="8213618" y="8666914"/>
            <a:ext cx="392631" cy="19050"/>
            <a:chOff x="0" y="0"/>
            <a:chExt cx="523508" cy="25400"/>
          </a:xfrm>
        </p:grpSpPr>
        <p:sp>
          <p:nvSpPr>
            <p:cNvPr id="182" name="Freeform 182"/>
            <p:cNvSpPr/>
            <p:nvPr/>
          </p:nvSpPr>
          <p:spPr>
            <a:xfrm>
              <a:off x="0" y="0"/>
              <a:ext cx="523494" cy="25400"/>
            </a:xfrm>
            <a:custGeom>
              <a:avLst/>
              <a:gdLst/>
              <a:ahLst/>
              <a:cxnLst/>
              <a:rect l="l" t="t" r="r" b="b"/>
              <a:pathLst>
                <a:path w="523494" h="25400">
                  <a:moveTo>
                    <a:pt x="12700" y="0"/>
                  </a:moveTo>
                  <a:lnTo>
                    <a:pt x="510794" y="0"/>
                  </a:lnTo>
                  <a:cubicBezTo>
                    <a:pt x="517779" y="0"/>
                    <a:pt x="523494" y="5715"/>
                    <a:pt x="523494" y="12700"/>
                  </a:cubicBezTo>
                  <a:cubicBezTo>
                    <a:pt x="523494" y="19685"/>
                    <a:pt x="517779" y="25400"/>
                    <a:pt x="510794"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183" name="Group 183"/>
          <p:cNvGrpSpPr/>
          <p:nvPr/>
        </p:nvGrpSpPr>
        <p:grpSpPr>
          <a:xfrm rot="2006964">
            <a:off x="8569690" y="8295399"/>
            <a:ext cx="425587" cy="19050"/>
            <a:chOff x="0" y="0"/>
            <a:chExt cx="567449" cy="25400"/>
          </a:xfrm>
        </p:grpSpPr>
        <p:sp>
          <p:nvSpPr>
            <p:cNvPr id="184" name="Freeform 184"/>
            <p:cNvSpPr/>
            <p:nvPr/>
          </p:nvSpPr>
          <p:spPr>
            <a:xfrm>
              <a:off x="0" y="0"/>
              <a:ext cx="567436" cy="25400"/>
            </a:xfrm>
            <a:custGeom>
              <a:avLst/>
              <a:gdLst/>
              <a:ahLst/>
              <a:cxnLst/>
              <a:rect l="l" t="t" r="r" b="b"/>
              <a:pathLst>
                <a:path w="567436" h="25400">
                  <a:moveTo>
                    <a:pt x="12700" y="0"/>
                  </a:moveTo>
                  <a:lnTo>
                    <a:pt x="554736" y="0"/>
                  </a:lnTo>
                  <a:cubicBezTo>
                    <a:pt x="561721" y="0"/>
                    <a:pt x="567436" y="5715"/>
                    <a:pt x="567436" y="12700"/>
                  </a:cubicBezTo>
                  <a:cubicBezTo>
                    <a:pt x="567436" y="19685"/>
                    <a:pt x="561721" y="25400"/>
                    <a:pt x="554736"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185" name="Group 185"/>
          <p:cNvGrpSpPr/>
          <p:nvPr/>
        </p:nvGrpSpPr>
        <p:grpSpPr>
          <a:xfrm rot="2798306">
            <a:off x="8525942" y="8362947"/>
            <a:ext cx="513083" cy="19050"/>
            <a:chOff x="0" y="0"/>
            <a:chExt cx="684111" cy="25400"/>
          </a:xfrm>
        </p:grpSpPr>
        <p:sp>
          <p:nvSpPr>
            <p:cNvPr id="186" name="Freeform 186"/>
            <p:cNvSpPr/>
            <p:nvPr/>
          </p:nvSpPr>
          <p:spPr>
            <a:xfrm>
              <a:off x="0" y="0"/>
              <a:ext cx="684149" cy="25400"/>
            </a:xfrm>
            <a:custGeom>
              <a:avLst/>
              <a:gdLst/>
              <a:ahLst/>
              <a:cxnLst/>
              <a:rect l="l" t="t" r="r" b="b"/>
              <a:pathLst>
                <a:path w="684149" h="25400">
                  <a:moveTo>
                    <a:pt x="12700" y="0"/>
                  </a:moveTo>
                  <a:lnTo>
                    <a:pt x="671449" y="0"/>
                  </a:lnTo>
                  <a:cubicBezTo>
                    <a:pt x="678434" y="0"/>
                    <a:pt x="684149" y="5715"/>
                    <a:pt x="684149" y="12700"/>
                  </a:cubicBezTo>
                  <a:cubicBezTo>
                    <a:pt x="684149" y="19685"/>
                    <a:pt x="678434" y="25400"/>
                    <a:pt x="671449"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187" name="Group 187"/>
          <p:cNvGrpSpPr/>
          <p:nvPr/>
        </p:nvGrpSpPr>
        <p:grpSpPr>
          <a:xfrm rot="881995">
            <a:off x="8597618" y="8362948"/>
            <a:ext cx="369731" cy="19050"/>
            <a:chOff x="0" y="0"/>
            <a:chExt cx="492975" cy="25400"/>
          </a:xfrm>
        </p:grpSpPr>
        <p:sp>
          <p:nvSpPr>
            <p:cNvPr id="188" name="Freeform 188"/>
            <p:cNvSpPr/>
            <p:nvPr/>
          </p:nvSpPr>
          <p:spPr>
            <a:xfrm>
              <a:off x="0" y="0"/>
              <a:ext cx="493014" cy="25400"/>
            </a:xfrm>
            <a:custGeom>
              <a:avLst/>
              <a:gdLst/>
              <a:ahLst/>
              <a:cxnLst/>
              <a:rect l="l" t="t" r="r" b="b"/>
              <a:pathLst>
                <a:path w="493014" h="25400">
                  <a:moveTo>
                    <a:pt x="12700" y="0"/>
                  </a:moveTo>
                  <a:lnTo>
                    <a:pt x="480314" y="0"/>
                  </a:lnTo>
                  <a:cubicBezTo>
                    <a:pt x="487299" y="0"/>
                    <a:pt x="493014" y="5715"/>
                    <a:pt x="493014" y="12700"/>
                  </a:cubicBezTo>
                  <a:cubicBezTo>
                    <a:pt x="493014" y="19685"/>
                    <a:pt x="487299" y="25400"/>
                    <a:pt x="480314"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189" name="Group 189"/>
          <p:cNvGrpSpPr/>
          <p:nvPr/>
        </p:nvGrpSpPr>
        <p:grpSpPr>
          <a:xfrm rot="2006964">
            <a:off x="8569690" y="8430496"/>
            <a:ext cx="425587" cy="19050"/>
            <a:chOff x="0" y="0"/>
            <a:chExt cx="567449" cy="25400"/>
          </a:xfrm>
        </p:grpSpPr>
        <p:sp>
          <p:nvSpPr>
            <p:cNvPr id="190" name="Freeform 190"/>
            <p:cNvSpPr/>
            <p:nvPr/>
          </p:nvSpPr>
          <p:spPr>
            <a:xfrm>
              <a:off x="0" y="0"/>
              <a:ext cx="567436" cy="25400"/>
            </a:xfrm>
            <a:custGeom>
              <a:avLst/>
              <a:gdLst/>
              <a:ahLst/>
              <a:cxnLst/>
              <a:rect l="l" t="t" r="r" b="b"/>
              <a:pathLst>
                <a:path w="567436" h="25400">
                  <a:moveTo>
                    <a:pt x="12700" y="0"/>
                  </a:moveTo>
                  <a:lnTo>
                    <a:pt x="554736" y="0"/>
                  </a:lnTo>
                  <a:cubicBezTo>
                    <a:pt x="561721" y="0"/>
                    <a:pt x="567436" y="5715"/>
                    <a:pt x="567436" y="12700"/>
                  </a:cubicBezTo>
                  <a:cubicBezTo>
                    <a:pt x="567436" y="19685"/>
                    <a:pt x="561721" y="25400"/>
                    <a:pt x="554736"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191" name="Group 191"/>
          <p:cNvGrpSpPr/>
          <p:nvPr/>
        </p:nvGrpSpPr>
        <p:grpSpPr>
          <a:xfrm rot="881995">
            <a:off x="8597618" y="8498044"/>
            <a:ext cx="369731" cy="19050"/>
            <a:chOff x="0" y="0"/>
            <a:chExt cx="492975" cy="25400"/>
          </a:xfrm>
        </p:grpSpPr>
        <p:sp>
          <p:nvSpPr>
            <p:cNvPr id="192" name="Freeform 192"/>
            <p:cNvSpPr/>
            <p:nvPr/>
          </p:nvSpPr>
          <p:spPr>
            <a:xfrm>
              <a:off x="0" y="0"/>
              <a:ext cx="493014" cy="25400"/>
            </a:xfrm>
            <a:custGeom>
              <a:avLst/>
              <a:gdLst/>
              <a:ahLst/>
              <a:cxnLst/>
              <a:rect l="l" t="t" r="r" b="b"/>
              <a:pathLst>
                <a:path w="493014" h="25400">
                  <a:moveTo>
                    <a:pt x="12700" y="0"/>
                  </a:moveTo>
                  <a:lnTo>
                    <a:pt x="480314" y="0"/>
                  </a:lnTo>
                  <a:cubicBezTo>
                    <a:pt x="487299" y="0"/>
                    <a:pt x="493014" y="5715"/>
                    <a:pt x="493014" y="12700"/>
                  </a:cubicBezTo>
                  <a:cubicBezTo>
                    <a:pt x="493014" y="19685"/>
                    <a:pt x="487299" y="25400"/>
                    <a:pt x="480314"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193" name="Group 193"/>
          <p:cNvGrpSpPr/>
          <p:nvPr/>
        </p:nvGrpSpPr>
        <p:grpSpPr>
          <a:xfrm rot="881995">
            <a:off x="8597618" y="8498044"/>
            <a:ext cx="369731" cy="19050"/>
            <a:chOff x="0" y="0"/>
            <a:chExt cx="492975" cy="25400"/>
          </a:xfrm>
        </p:grpSpPr>
        <p:sp>
          <p:nvSpPr>
            <p:cNvPr id="194" name="Freeform 194"/>
            <p:cNvSpPr/>
            <p:nvPr/>
          </p:nvSpPr>
          <p:spPr>
            <a:xfrm>
              <a:off x="0" y="0"/>
              <a:ext cx="493014" cy="25400"/>
            </a:xfrm>
            <a:custGeom>
              <a:avLst/>
              <a:gdLst/>
              <a:ahLst/>
              <a:cxnLst/>
              <a:rect l="l" t="t" r="r" b="b"/>
              <a:pathLst>
                <a:path w="493014" h="25400">
                  <a:moveTo>
                    <a:pt x="12700" y="0"/>
                  </a:moveTo>
                  <a:lnTo>
                    <a:pt x="480314" y="0"/>
                  </a:lnTo>
                  <a:cubicBezTo>
                    <a:pt x="487299" y="0"/>
                    <a:pt x="493014" y="5715"/>
                    <a:pt x="493014" y="12700"/>
                  </a:cubicBezTo>
                  <a:cubicBezTo>
                    <a:pt x="493014" y="19685"/>
                    <a:pt x="487299" y="25400"/>
                    <a:pt x="480314"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195" name="Group 195"/>
          <p:cNvGrpSpPr/>
          <p:nvPr/>
        </p:nvGrpSpPr>
        <p:grpSpPr>
          <a:xfrm rot="-881995">
            <a:off x="8597618" y="8565592"/>
            <a:ext cx="369731" cy="19050"/>
            <a:chOff x="0" y="0"/>
            <a:chExt cx="492975" cy="25400"/>
          </a:xfrm>
        </p:grpSpPr>
        <p:sp>
          <p:nvSpPr>
            <p:cNvPr id="196" name="Freeform 196"/>
            <p:cNvSpPr/>
            <p:nvPr/>
          </p:nvSpPr>
          <p:spPr>
            <a:xfrm>
              <a:off x="0" y="0"/>
              <a:ext cx="493014" cy="25400"/>
            </a:xfrm>
            <a:custGeom>
              <a:avLst/>
              <a:gdLst/>
              <a:ahLst/>
              <a:cxnLst/>
              <a:rect l="l" t="t" r="r" b="b"/>
              <a:pathLst>
                <a:path w="493014" h="25400">
                  <a:moveTo>
                    <a:pt x="12700" y="0"/>
                  </a:moveTo>
                  <a:lnTo>
                    <a:pt x="480314" y="0"/>
                  </a:lnTo>
                  <a:cubicBezTo>
                    <a:pt x="487299" y="0"/>
                    <a:pt x="493014" y="5715"/>
                    <a:pt x="493014" y="12700"/>
                  </a:cubicBezTo>
                  <a:cubicBezTo>
                    <a:pt x="493014" y="19685"/>
                    <a:pt x="487299" y="25400"/>
                    <a:pt x="480314"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197" name="Group 197"/>
          <p:cNvGrpSpPr/>
          <p:nvPr/>
        </p:nvGrpSpPr>
        <p:grpSpPr>
          <a:xfrm rot="-2006971">
            <a:off x="8569690" y="8498044"/>
            <a:ext cx="425587" cy="19050"/>
            <a:chOff x="0" y="0"/>
            <a:chExt cx="567449" cy="25400"/>
          </a:xfrm>
        </p:grpSpPr>
        <p:sp>
          <p:nvSpPr>
            <p:cNvPr id="198" name="Freeform 198"/>
            <p:cNvSpPr/>
            <p:nvPr/>
          </p:nvSpPr>
          <p:spPr>
            <a:xfrm>
              <a:off x="0" y="0"/>
              <a:ext cx="567436" cy="25400"/>
            </a:xfrm>
            <a:custGeom>
              <a:avLst/>
              <a:gdLst/>
              <a:ahLst/>
              <a:cxnLst/>
              <a:rect l="l" t="t" r="r" b="b"/>
              <a:pathLst>
                <a:path w="567436" h="25400">
                  <a:moveTo>
                    <a:pt x="12700" y="0"/>
                  </a:moveTo>
                  <a:lnTo>
                    <a:pt x="554736" y="0"/>
                  </a:lnTo>
                  <a:cubicBezTo>
                    <a:pt x="561721" y="0"/>
                    <a:pt x="567436" y="5715"/>
                    <a:pt x="567436" y="12700"/>
                  </a:cubicBezTo>
                  <a:cubicBezTo>
                    <a:pt x="567436" y="19685"/>
                    <a:pt x="561721" y="25400"/>
                    <a:pt x="554736"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199" name="Group 199"/>
          <p:cNvGrpSpPr/>
          <p:nvPr/>
        </p:nvGrpSpPr>
        <p:grpSpPr>
          <a:xfrm rot="-881995">
            <a:off x="8597618" y="8430496"/>
            <a:ext cx="369731" cy="19050"/>
            <a:chOff x="0" y="0"/>
            <a:chExt cx="492975" cy="25400"/>
          </a:xfrm>
        </p:grpSpPr>
        <p:sp>
          <p:nvSpPr>
            <p:cNvPr id="200" name="Freeform 200"/>
            <p:cNvSpPr/>
            <p:nvPr/>
          </p:nvSpPr>
          <p:spPr>
            <a:xfrm>
              <a:off x="0" y="0"/>
              <a:ext cx="493014" cy="25400"/>
            </a:xfrm>
            <a:custGeom>
              <a:avLst/>
              <a:gdLst/>
              <a:ahLst/>
              <a:cxnLst/>
              <a:rect l="l" t="t" r="r" b="b"/>
              <a:pathLst>
                <a:path w="493014" h="25400">
                  <a:moveTo>
                    <a:pt x="12700" y="0"/>
                  </a:moveTo>
                  <a:lnTo>
                    <a:pt x="480314" y="0"/>
                  </a:lnTo>
                  <a:cubicBezTo>
                    <a:pt x="487299" y="0"/>
                    <a:pt x="493014" y="5715"/>
                    <a:pt x="493014" y="12700"/>
                  </a:cubicBezTo>
                  <a:cubicBezTo>
                    <a:pt x="493014" y="19685"/>
                    <a:pt x="487299" y="25400"/>
                    <a:pt x="480314"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201" name="Group 201"/>
          <p:cNvGrpSpPr/>
          <p:nvPr/>
        </p:nvGrpSpPr>
        <p:grpSpPr>
          <a:xfrm rot="-2798769">
            <a:off x="8526020" y="8565592"/>
            <a:ext cx="513020" cy="19050"/>
            <a:chOff x="0" y="0"/>
            <a:chExt cx="684027" cy="25400"/>
          </a:xfrm>
        </p:grpSpPr>
        <p:sp>
          <p:nvSpPr>
            <p:cNvPr id="202" name="Freeform 202"/>
            <p:cNvSpPr/>
            <p:nvPr/>
          </p:nvSpPr>
          <p:spPr>
            <a:xfrm>
              <a:off x="0" y="0"/>
              <a:ext cx="684022" cy="25400"/>
            </a:xfrm>
            <a:custGeom>
              <a:avLst/>
              <a:gdLst/>
              <a:ahLst/>
              <a:cxnLst/>
              <a:rect l="l" t="t" r="r" b="b"/>
              <a:pathLst>
                <a:path w="684022" h="25400">
                  <a:moveTo>
                    <a:pt x="12700" y="0"/>
                  </a:moveTo>
                  <a:lnTo>
                    <a:pt x="671322" y="0"/>
                  </a:lnTo>
                  <a:cubicBezTo>
                    <a:pt x="678307" y="0"/>
                    <a:pt x="684022" y="5715"/>
                    <a:pt x="684022" y="12700"/>
                  </a:cubicBezTo>
                  <a:cubicBezTo>
                    <a:pt x="684022" y="19685"/>
                    <a:pt x="678307" y="25400"/>
                    <a:pt x="671322"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203" name="Group 203"/>
          <p:cNvGrpSpPr/>
          <p:nvPr/>
        </p:nvGrpSpPr>
        <p:grpSpPr>
          <a:xfrm rot="-2007397">
            <a:off x="8569774" y="8633140"/>
            <a:ext cx="425511" cy="19050"/>
            <a:chOff x="0" y="0"/>
            <a:chExt cx="567348" cy="25400"/>
          </a:xfrm>
        </p:grpSpPr>
        <p:sp>
          <p:nvSpPr>
            <p:cNvPr id="204" name="Freeform 204"/>
            <p:cNvSpPr/>
            <p:nvPr/>
          </p:nvSpPr>
          <p:spPr>
            <a:xfrm>
              <a:off x="0" y="0"/>
              <a:ext cx="567309" cy="25400"/>
            </a:xfrm>
            <a:custGeom>
              <a:avLst/>
              <a:gdLst/>
              <a:ahLst/>
              <a:cxnLst/>
              <a:rect l="l" t="t" r="r" b="b"/>
              <a:pathLst>
                <a:path w="567309" h="25400">
                  <a:moveTo>
                    <a:pt x="12700" y="0"/>
                  </a:moveTo>
                  <a:lnTo>
                    <a:pt x="554609" y="0"/>
                  </a:lnTo>
                  <a:cubicBezTo>
                    <a:pt x="561594" y="0"/>
                    <a:pt x="567309" y="5715"/>
                    <a:pt x="567309" y="12700"/>
                  </a:cubicBezTo>
                  <a:cubicBezTo>
                    <a:pt x="567309" y="19685"/>
                    <a:pt x="561594" y="25400"/>
                    <a:pt x="554609"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205" name="Group 205"/>
          <p:cNvGrpSpPr/>
          <p:nvPr/>
        </p:nvGrpSpPr>
        <p:grpSpPr>
          <a:xfrm>
            <a:off x="8196173" y="8320785"/>
            <a:ext cx="54878" cy="325070"/>
            <a:chOff x="0" y="0"/>
            <a:chExt cx="73171" cy="433427"/>
          </a:xfrm>
        </p:grpSpPr>
        <p:sp>
          <p:nvSpPr>
            <p:cNvPr id="206" name="Freeform 206"/>
            <p:cNvSpPr/>
            <p:nvPr/>
          </p:nvSpPr>
          <p:spPr>
            <a:xfrm>
              <a:off x="0" y="0"/>
              <a:ext cx="73152" cy="433451"/>
            </a:xfrm>
            <a:custGeom>
              <a:avLst/>
              <a:gdLst/>
              <a:ahLst/>
              <a:cxnLst/>
              <a:rect l="l" t="t" r="r" b="b"/>
              <a:pathLst>
                <a:path w="73152" h="433451">
                  <a:moveTo>
                    <a:pt x="0" y="0"/>
                  </a:moveTo>
                  <a:lnTo>
                    <a:pt x="73152" y="0"/>
                  </a:lnTo>
                  <a:lnTo>
                    <a:pt x="73152" y="433451"/>
                  </a:lnTo>
                  <a:lnTo>
                    <a:pt x="0" y="433451"/>
                  </a:lnTo>
                  <a:lnTo>
                    <a:pt x="0" y="0"/>
                  </a:lnTo>
                  <a:close/>
                </a:path>
              </a:pathLst>
            </a:custGeom>
            <a:blipFill>
              <a:blip r:embed="rId23"/>
              <a:stretch>
                <a:fillRect l="-773" r="-798" b="5"/>
              </a:stretch>
            </a:blipFill>
          </p:spPr>
          <p:txBody>
            <a:bodyPr/>
            <a:lstStyle/>
            <a:p>
              <a:endParaRPr lang="de-DE"/>
            </a:p>
          </p:txBody>
        </p:sp>
      </p:grpSp>
      <p:grpSp>
        <p:nvGrpSpPr>
          <p:cNvPr id="207" name="Group 207"/>
          <p:cNvGrpSpPr/>
          <p:nvPr/>
        </p:nvGrpSpPr>
        <p:grpSpPr>
          <a:xfrm>
            <a:off x="8568724" y="8185689"/>
            <a:ext cx="54970" cy="595262"/>
            <a:chOff x="0" y="0"/>
            <a:chExt cx="73293" cy="793683"/>
          </a:xfrm>
        </p:grpSpPr>
        <p:sp>
          <p:nvSpPr>
            <p:cNvPr id="208" name="Freeform 208"/>
            <p:cNvSpPr/>
            <p:nvPr/>
          </p:nvSpPr>
          <p:spPr>
            <a:xfrm>
              <a:off x="0" y="0"/>
              <a:ext cx="73279" cy="793623"/>
            </a:xfrm>
            <a:custGeom>
              <a:avLst/>
              <a:gdLst/>
              <a:ahLst/>
              <a:cxnLst/>
              <a:rect l="l" t="t" r="r" b="b"/>
              <a:pathLst>
                <a:path w="73279" h="793623">
                  <a:moveTo>
                    <a:pt x="0" y="0"/>
                  </a:moveTo>
                  <a:lnTo>
                    <a:pt x="73279" y="0"/>
                  </a:lnTo>
                  <a:lnTo>
                    <a:pt x="73279" y="793623"/>
                  </a:lnTo>
                  <a:lnTo>
                    <a:pt x="0" y="793623"/>
                  </a:lnTo>
                  <a:lnTo>
                    <a:pt x="0" y="0"/>
                  </a:lnTo>
                  <a:close/>
                </a:path>
              </a:pathLst>
            </a:custGeom>
            <a:blipFill>
              <a:blip r:embed="rId24"/>
              <a:stretch>
                <a:fillRect l="-1566" r="-1585" b="-7"/>
              </a:stretch>
            </a:blipFill>
          </p:spPr>
          <p:txBody>
            <a:bodyPr/>
            <a:lstStyle/>
            <a:p>
              <a:endParaRPr lang="de-DE"/>
            </a:p>
          </p:txBody>
        </p:sp>
      </p:grpSp>
      <p:grpSp>
        <p:nvGrpSpPr>
          <p:cNvPr id="209" name="Group 209"/>
          <p:cNvGrpSpPr/>
          <p:nvPr/>
        </p:nvGrpSpPr>
        <p:grpSpPr>
          <a:xfrm>
            <a:off x="8941366" y="8388332"/>
            <a:ext cx="54878" cy="189974"/>
            <a:chOff x="0" y="0"/>
            <a:chExt cx="73171" cy="253299"/>
          </a:xfrm>
        </p:grpSpPr>
        <p:sp>
          <p:nvSpPr>
            <p:cNvPr id="210" name="Freeform 210"/>
            <p:cNvSpPr/>
            <p:nvPr/>
          </p:nvSpPr>
          <p:spPr>
            <a:xfrm>
              <a:off x="0" y="0"/>
              <a:ext cx="73152" cy="253238"/>
            </a:xfrm>
            <a:custGeom>
              <a:avLst/>
              <a:gdLst/>
              <a:ahLst/>
              <a:cxnLst/>
              <a:rect l="l" t="t" r="r" b="b"/>
              <a:pathLst>
                <a:path w="73152" h="253238">
                  <a:moveTo>
                    <a:pt x="0" y="0"/>
                  </a:moveTo>
                  <a:lnTo>
                    <a:pt x="73152" y="0"/>
                  </a:lnTo>
                  <a:lnTo>
                    <a:pt x="73152" y="253238"/>
                  </a:lnTo>
                  <a:lnTo>
                    <a:pt x="0" y="253238"/>
                  </a:lnTo>
                  <a:lnTo>
                    <a:pt x="0" y="0"/>
                  </a:lnTo>
                  <a:close/>
                </a:path>
              </a:pathLst>
            </a:custGeom>
            <a:blipFill>
              <a:blip r:embed="rId25"/>
              <a:stretch>
                <a:fillRect l="-1926" r="-1952" b="-23"/>
              </a:stretch>
            </a:blipFill>
          </p:spPr>
          <p:txBody>
            <a:bodyPr/>
            <a:lstStyle/>
            <a:p>
              <a:endParaRPr lang="de-DE"/>
            </a:p>
          </p:txBody>
        </p:sp>
      </p:grpSp>
      <p:grpSp>
        <p:nvGrpSpPr>
          <p:cNvPr id="211" name="Group 211"/>
          <p:cNvGrpSpPr/>
          <p:nvPr/>
        </p:nvGrpSpPr>
        <p:grpSpPr>
          <a:xfrm rot="111303">
            <a:off x="9791706" y="5517945"/>
            <a:ext cx="1823297" cy="57150"/>
            <a:chOff x="0" y="0"/>
            <a:chExt cx="2431063" cy="76200"/>
          </a:xfrm>
        </p:grpSpPr>
        <p:sp>
          <p:nvSpPr>
            <p:cNvPr id="212" name="Freeform 212"/>
            <p:cNvSpPr/>
            <p:nvPr/>
          </p:nvSpPr>
          <p:spPr>
            <a:xfrm>
              <a:off x="0" y="0"/>
              <a:ext cx="2431034" cy="76200"/>
            </a:xfrm>
            <a:custGeom>
              <a:avLst/>
              <a:gdLst/>
              <a:ahLst/>
              <a:cxnLst/>
              <a:rect l="l" t="t" r="r" b="b"/>
              <a:pathLst>
                <a:path w="2431034" h="76200">
                  <a:moveTo>
                    <a:pt x="38100" y="0"/>
                  </a:moveTo>
                  <a:lnTo>
                    <a:pt x="2392934" y="0"/>
                  </a:lnTo>
                  <a:cubicBezTo>
                    <a:pt x="2414016" y="0"/>
                    <a:pt x="2431034" y="17018"/>
                    <a:pt x="2431034" y="38100"/>
                  </a:cubicBezTo>
                  <a:cubicBezTo>
                    <a:pt x="2431034" y="59182"/>
                    <a:pt x="2414016" y="76200"/>
                    <a:pt x="2392934" y="76200"/>
                  </a:cubicBezTo>
                  <a:lnTo>
                    <a:pt x="38100" y="76200"/>
                  </a:lnTo>
                  <a:cubicBezTo>
                    <a:pt x="17018" y="76200"/>
                    <a:pt x="0" y="59182"/>
                    <a:pt x="0" y="38100"/>
                  </a:cubicBezTo>
                  <a:cubicBezTo>
                    <a:pt x="0" y="17018"/>
                    <a:pt x="17018" y="0"/>
                    <a:pt x="38100" y="0"/>
                  </a:cubicBezTo>
                  <a:close/>
                </a:path>
              </a:pathLst>
            </a:custGeom>
            <a:solidFill>
              <a:srgbClr val="000000"/>
            </a:solidFill>
          </p:spPr>
          <p:txBody>
            <a:bodyPr/>
            <a:lstStyle/>
            <a:p>
              <a:endParaRPr lang="de-DE"/>
            </a:p>
          </p:txBody>
        </p:sp>
      </p:grpSp>
      <p:grpSp>
        <p:nvGrpSpPr>
          <p:cNvPr id="213" name="Group 213"/>
          <p:cNvGrpSpPr/>
          <p:nvPr/>
        </p:nvGrpSpPr>
        <p:grpSpPr>
          <a:xfrm>
            <a:off x="9793478" y="5813869"/>
            <a:ext cx="1819751" cy="896207"/>
            <a:chOff x="0" y="0"/>
            <a:chExt cx="2426335" cy="1194943"/>
          </a:xfrm>
        </p:grpSpPr>
        <p:sp>
          <p:nvSpPr>
            <p:cNvPr id="214" name="Freeform 214"/>
            <p:cNvSpPr/>
            <p:nvPr/>
          </p:nvSpPr>
          <p:spPr>
            <a:xfrm>
              <a:off x="0" y="0"/>
              <a:ext cx="2426335" cy="1194943"/>
            </a:xfrm>
            <a:custGeom>
              <a:avLst/>
              <a:gdLst/>
              <a:ahLst/>
              <a:cxnLst/>
              <a:rect l="l" t="t" r="r" b="b"/>
              <a:pathLst>
                <a:path w="2426335" h="1194943">
                  <a:moveTo>
                    <a:pt x="0" y="199136"/>
                  </a:moveTo>
                  <a:cubicBezTo>
                    <a:pt x="0" y="89154"/>
                    <a:pt x="90170" y="0"/>
                    <a:pt x="201549" y="0"/>
                  </a:cubicBezTo>
                  <a:lnTo>
                    <a:pt x="2224786" y="0"/>
                  </a:lnTo>
                  <a:cubicBezTo>
                    <a:pt x="2336165" y="0"/>
                    <a:pt x="2426335" y="89154"/>
                    <a:pt x="2426335" y="199136"/>
                  </a:cubicBezTo>
                  <a:lnTo>
                    <a:pt x="2426335" y="995807"/>
                  </a:lnTo>
                  <a:cubicBezTo>
                    <a:pt x="2426335" y="1105789"/>
                    <a:pt x="2336038" y="1194943"/>
                    <a:pt x="2224786" y="1194943"/>
                  </a:cubicBezTo>
                  <a:lnTo>
                    <a:pt x="201549" y="1194943"/>
                  </a:lnTo>
                  <a:cubicBezTo>
                    <a:pt x="90170" y="1194943"/>
                    <a:pt x="0" y="1105789"/>
                    <a:pt x="0" y="995807"/>
                  </a:cubicBezTo>
                  <a:close/>
                </a:path>
              </a:pathLst>
            </a:custGeom>
            <a:solidFill>
              <a:srgbClr val="FFC000"/>
            </a:solidFill>
          </p:spPr>
          <p:txBody>
            <a:bodyPr/>
            <a:lstStyle/>
            <a:p>
              <a:endParaRPr lang="de-DE"/>
            </a:p>
          </p:txBody>
        </p:sp>
      </p:grpSp>
      <p:sp>
        <p:nvSpPr>
          <p:cNvPr id="215" name="Freeform 215"/>
          <p:cNvSpPr/>
          <p:nvPr/>
        </p:nvSpPr>
        <p:spPr>
          <a:xfrm>
            <a:off x="9782715" y="5803106"/>
            <a:ext cx="1841277" cy="917733"/>
          </a:xfrm>
          <a:custGeom>
            <a:avLst/>
            <a:gdLst/>
            <a:ahLst/>
            <a:cxnLst/>
            <a:rect l="l" t="t" r="r" b="b"/>
            <a:pathLst>
              <a:path w="1841277" h="917733">
                <a:moveTo>
                  <a:pt x="0" y="0"/>
                </a:moveTo>
                <a:lnTo>
                  <a:pt x="1841277" y="0"/>
                </a:lnTo>
                <a:lnTo>
                  <a:pt x="1841277" y="917733"/>
                </a:lnTo>
                <a:lnTo>
                  <a:pt x="0" y="91773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de-DE"/>
          </a:p>
        </p:txBody>
      </p:sp>
      <p:sp>
        <p:nvSpPr>
          <p:cNvPr id="216" name="TextBox 216"/>
          <p:cNvSpPr txBox="1"/>
          <p:nvPr/>
        </p:nvSpPr>
        <p:spPr>
          <a:xfrm>
            <a:off x="9833515" y="5837237"/>
            <a:ext cx="1739676" cy="832789"/>
          </a:xfrm>
          <a:prstGeom prst="rect">
            <a:avLst/>
          </a:prstGeom>
        </p:spPr>
        <p:txBody>
          <a:bodyPr lIns="0" tIns="0" rIns="0" bIns="0" rtlCol="0" anchor="t">
            <a:spAutoFit/>
          </a:bodyPr>
          <a:lstStyle/>
          <a:p>
            <a:pPr algn="ctr">
              <a:lnSpc>
                <a:spcPts val="2520"/>
              </a:lnSpc>
            </a:pPr>
            <a:r>
              <a:rPr lang="en-US" sz="2100">
                <a:solidFill>
                  <a:srgbClr val="000000"/>
                </a:solidFill>
                <a:latin typeface="Roboto Bold"/>
              </a:rPr>
              <a:t>Einsatz-Bias</a:t>
            </a:r>
          </a:p>
        </p:txBody>
      </p:sp>
      <p:grpSp>
        <p:nvGrpSpPr>
          <p:cNvPr id="217" name="Group 217"/>
          <p:cNvGrpSpPr/>
          <p:nvPr/>
        </p:nvGrpSpPr>
        <p:grpSpPr>
          <a:xfrm>
            <a:off x="10266461" y="4361821"/>
            <a:ext cx="873785" cy="1127152"/>
            <a:chOff x="0" y="0"/>
            <a:chExt cx="1165047" cy="1502869"/>
          </a:xfrm>
        </p:grpSpPr>
        <p:sp>
          <p:nvSpPr>
            <p:cNvPr id="218" name="Freeform 218"/>
            <p:cNvSpPr/>
            <p:nvPr/>
          </p:nvSpPr>
          <p:spPr>
            <a:xfrm>
              <a:off x="0" y="0"/>
              <a:ext cx="1165098" cy="1502918"/>
            </a:xfrm>
            <a:custGeom>
              <a:avLst/>
              <a:gdLst/>
              <a:ahLst/>
              <a:cxnLst/>
              <a:rect l="l" t="t" r="r" b="b"/>
              <a:pathLst>
                <a:path w="1165098" h="1502918">
                  <a:moveTo>
                    <a:pt x="0" y="0"/>
                  </a:moveTo>
                  <a:lnTo>
                    <a:pt x="1165098" y="0"/>
                  </a:lnTo>
                  <a:lnTo>
                    <a:pt x="1165098" y="1502918"/>
                  </a:lnTo>
                  <a:lnTo>
                    <a:pt x="0" y="1502918"/>
                  </a:lnTo>
                  <a:lnTo>
                    <a:pt x="0" y="0"/>
                  </a:lnTo>
                  <a:close/>
                </a:path>
              </a:pathLst>
            </a:custGeom>
            <a:blipFill>
              <a:blip r:embed="rId26"/>
              <a:stretch>
                <a:fillRect t="-136" r="4" b="-132"/>
              </a:stretch>
            </a:blipFill>
          </p:spPr>
          <p:txBody>
            <a:bodyPr/>
            <a:lstStyle/>
            <a:p>
              <a:endParaRPr lang="de-DE"/>
            </a:p>
          </p:txBody>
        </p:sp>
      </p:grpSp>
      <p:grpSp>
        <p:nvGrpSpPr>
          <p:cNvPr id="219" name="Group 219"/>
          <p:cNvGrpSpPr/>
          <p:nvPr/>
        </p:nvGrpSpPr>
        <p:grpSpPr>
          <a:xfrm rot="5248121">
            <a:off x="7409557" y="7474572"/>
            <a:ext cx="1351660" cy="57150"/>
            <a:chOff x="0" y="0"/>
            <a:chExt cx="1802213" cy="76200"/>
          </a:xfrm>
        </p:grpSpPr>
        <p:sp>
          <p:nvSpPr>
            <p:cNvPr id="220" name="Freeform 220"/>
            <p:cNvSpPr/>
            <p:nvPr/>
          </p:nvSpPr>
          <p:spPr>
            <a:xfrm>
              <a:off x="0" y="0"/>
              <a:ext cx="1802257" cy="76200"/>
            </a:xfrm>
            <a:custGeom>
              <a:avLst/>
              <a:gdLst/>
              <a:ahLst/>
              <a:cxnLst/>
              <a:rect l="l" t="t" r="r" b="b"/>
              <a:pathLst>
                <a:path w="1802257" h="76200">
                  <a:moveTo>
                    <a:pt x="38100" y="0"/>
                  </a:moveTo>
                  <a:lnTo>
                    <a:pt x="1764157" y="0"/>
                  </a:lnTo>
                  <a:cubicBezTo>
                    <a:pt x="1785239" y="0"/>
                    <a:pt x="1802257" y="17018"/>
                    <a:pt x="1802257" y="38100"/>
                  </a:cubicBezTo>
                  <a:cubicBezTo>
                    <a:pt x="1802257" y="59182"/>
                    <a:pt x="1785239" y="76200"/>
                    <a:pt x="1764157" y="76200"/>
                  </a:cubicBezTo>
                  <a:lnTo>
                    <a:pt x="38100" y="76200"/>
                  </a:lnTo>
                  <a:cubicBezTo>
                    <a:pt x="17018" y="76200"/>
                    <a:pt x="0" y="59182"/>
                    <a:pt x="0" y="38100"/>
                  </a:cubicBezTo>
                  <a:cubicBezTo>
                    <a:pt x="0" y="17018"/>
                    <a:pt x="17018" y="0"/>
                    <a:pt x="38100" y="0"/>
                  </a:cubicBezTo>
                  <a:close/>
                </a:path>
              </a:pathLst>
            </a:custGeom>
            <a:solidFill>
              <a:srgbClr val="000000"/>
            </a:solidFill>
          </p:spPr>
          <p:txBody>
            <a:bodyPr/>
            <a:lstStyle/>
            <a:p>
              <a:endParaRPr lang="de-DE"/>
            </a:p>
          </p:txBody>
        </p:sp>
      </p:grpSp>
      <p:grpSp>
        <p:nvGrpSpPr>
          <p:cNvPr id="221" name="Group 221"/>
          <p:cNvGrpSpPr/>
          <p:nvPr/>
        </p:nvGrpSpPr>
        <p:grpSpPr>
          <a:xfrm>
            <a:off x="8327370" y="7059602"/>
            <a:ext cx="1881187" cy="896207"/>
            <a:chOff x="0" y="0"/>
            <a:chExt cx="2508249" cy="1194943"/>
          </a:xfrm>
        </p:grpSpPr>
        <p:sp>
          <p:nvSpPr>
            <p:cNvPr id="222" name="Freeform 222"/>
            <p:cNvSpPr/>
            <p:nvPr/>
          </p:nvSpPr>
          <p:spPr>
            <a:xfrm>
              <a:off x="0" y="0"/>
              <a:ext cx="2508250" cy="1194943"/>
            </a:xfrm>
            <a:custGeom>
              <a:avLst/>
              <a:gdLst/>
              <a:ahLst/>
              <a:cxnLst/>
              <a:rect l="l" t="t" r="r" b="b"/>
              <a:pathLst>
                <a:path w="2508250" h="1194943">
                  <a:moveTo>
                    <a:pt x="127" y="199136"/>
                  </a:moveTo>
                  <a:cubicBezTo>
                    <a:pt x="127" y="89154"/>
                    <a:pt x="90297" y="0"/>
                    <a:pt x="201676" y="0"/>
                  </a:cubicBezTo>
                  <a:lnTo>
                    <a:pt x="2306574" y="0"/>
                  </a:lnTo>
                  <a:cubicBezTo>
                    <a:pt x="2417953" y="0"/>
                    <a:pt x="2508250" y="89154"/>
                    <a:pt x="2508250" y="199136"/>
                  </a:cubicBezTo>
                  <a:lnTo>
                    <a:pt x="2508250" y="995807"/>
                  </a:lnTo>
                  <a:cubicBezTo>
                    <a:pt x="2508250" y="1105789"/>
                    <a:pt x="2417953" y="1194943"/>
                    <a:pt x="2306574" y="1194943"/>
                  </a:cubicBezTo>
                  <a:lnTo>
                    <a:pt x="201676" y="1194943"/>
                  </a:lnTo>
                  <a:cubicBezTo>
                    <a:pt x="90297" y="1194943"/>
                    <a:pt x="0" y="1105789"/>
                    <a:pt x="0" y="995807"/>
                  </a:cubicBezTo>
                  <a:close/>
                </a:path>
              </a:pathLst>
            </a:custGeom>
            <a:solidFill>
              <a:srgbClr val="FFC000"/>
            </a:solidFill>
          </p:spPr>
          <p:txBody>
            <a:bodyPr/>
            <a:lstStyle/>
            <a:p>
              <a:endParaRPr lang="de-DE"/>
            </a:p>
          </p:txBody>
        </p:sp>
      </p:grpSp>
      <p:sp>
        <p:nvSpPr>
          <p:cNvPr id="223" name="Freeform 223"/>
          <p:cNvSpPr/>
          <p:nvPr/>
        </p:nvSpPr>
        <p:spPr>
          <a:xfrm>
            <a:off x="8316702" y="7048839"/>
            <a:ext cx="1902523" cy="917733"/>
          </a:xfrm>
          <a:custGeom>
            <a:avLst/>
            <a:gdLst/>
            <a:ahLst/>
            <a:cxnLst/>
            <a:rect l="l" t="t" r="r" b="b"/>
            <a:pathLst>
              <a:path w="1902523" h="917733">
                <a:moveTo>
                  <a:pt x="0" y="0"/>
                </a:moveTo>
                <a:lnTo>
                  <a:pt x="1902523" y="0"/>
                </a:lnTo>
                <a:lnTo>
                  <a:pt x="1902523" y="917733"/>
                </a:lnTo>
                <a:lnTo>
                  <a:pt x="0" y="917733"/>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de-DE"/>
          </a:p>
        </p:txBody>
      </p:sp>
      <p:sp>
        <p:nvSpPr>
          <p:cNvPr id="224" name="TextBox 224"/>
          <p:cNvSpPr txBox="1"/>
          <p:nvPr/>
        </p:nvSpPr>
        <p:spPr>
          <a:xfrm>
            <a:off x="8367502" y="7082970"/>
            <a:ext cx="1800986" cy="832789"/>
          </a:xfrm>
          <a:prstGeom prst="rect">
            <a:avLst/>
          </a:prstGeom>
        </p:spPr>
        <p:txBody>
          <a:bodyPr lIns="0" tIns="0" rIns="0" bIns="0" rtlCol="0" anchor="t">
            <a:spAutoFit/>
          </a:bodyPr>
          <a:lstStyle/>
          <a:p>
            <a:pPr algn="ctr">
              <a:lnSpc>
                <a:spcPts val="2520"/>
              </a:lnSpc>
            </a:pPr>
            <a:r>
              <a:rPr lang="en-US" sz="2100">
                <a:solidFill>
                  <a:srgbClr val="000000"/>
                </a:solidFill>
                <a:latin typeface="Roboto Bold"/>
              </a:rPr>
              <a:t>Aggregations-Bias</a:t>
            </a:r>
          </a:p>
        </p:txBody>
      </p:sp>
      <p:sp>
        <p:nvSpPr>
          <p:cNvPr id="225" name="TextBox 225"/>
          <p:cNvSpPr txBox="1"/>
          <p:nvPr/>
        </p:nvSpPr>
        <p:spPr>
          <a:xfrm>
            <a:off x="4962045" y="9207749"/>
            <a:ext cx="8369865" cy="899562"/>
          </a:xfrm>
          <a:prstGeom prst="rect">
            <a:avLst/>
          </a:prstGeom>
        </p:spPr>
        <p:txBody>
          <a:bodyPr lIns="0" tIns="0" rIns="0" bIns="0" rtlCol="0" anchor="t">
            <a:spAutoFit/>
          </a:bodyPr>
          <a:lstStyle/>
          <a:p>
            <a:pPr algn="l">
              <a:lnSpc>
                <a:spcPts val="2268"/>
              </a:lnSpc>
            </a:pPr>
            <a:r>
              <a:rPr lang="en-US" sz="2100" spc="19">
                <a:solidFill>
                  <a:srgbClr val="000000"/>
                </a:solidFill>
                <a:latin typeface="TT Rounds Condensed"/>
              </a:rPr>
              <a:t>Grafik basierend auf  </a:t>
            </a:r>
            <a:r>
              <a:rPr lang="en-US" sz="2100" u="sng" spc="19">
                <a:solidFill>
                  <a:srgbClr val="0000FF"/>
                </a:solidFill>
                <a:latin typeface="TT Rounds Condensed"/>
                <a:hlinkClick r:id="rId29" tooltip="https://dl.acm.org/doi/fullHtml/10.1145/3465416.3483305"/>
              </a:rPr>
              <a:t>Suresh, Harini; Guttag, John (2021): A Framework for Understanding Sources of Harm throughout the Machine Learning Life Cycle</a:t>
            </a:r>
            <a:r>
              <a:rPr lang="en-US" sz="2100" spc="19">
                <a:solidFill>
                  <a:srgbClr val="000000"/>
                </a:solidFill>
                <a:latin typeface="TT Rounds Condensed"/>
              </a:rPr>
              <a: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866754" y="8913483"/>
            <a:ext cx="2489672" cy="899177"/>
            <a:chOff x="0" y="0"/>
            <a:chExt cx="3319563" cy="1198903"/>
          </a:xfrm>
        </p:grpSpPr>
        <p:sp>
          <p:nvSpPr>
            <p:cNvPr id="3" name="Freeform 3"/>
            <p:cNvSpPr/>
            <p:nvPr/>
          </p:nvSpPr>
          <p:spPr>
            <a:xfrm>
              <a:off x="0" y="0"/>
              <a:ext cx="3319526" cy="1198880"/>
            </a:xfrm>
            <a:custGeom>
              <a:avLst/>
              <a:gdLst/>
              <a:ahLst/>
              <a:cxnLst/>
              <a:rect l="l" t="t" r="r" b="b"/>
              <a:pathLst>
                <a:path w="3319526" h="1198880">
                  <a:moveTo>
                    <a:pt x="0" y="0"/>
                  </a:moveTo>
                  <a:lnTo>
                    <a:pt x="3319526" y="0"/>
                  </a:lnTo>
                  <a:lnTo>
                    <a:pt x="3319526" y="1198880"/>
                  </a:lnTo>
                  <a:lnTo>
                    <a:pt x="0" y="1198880"/>
                  </a:lnTo>
                  <a:lnTo>
                    <a:pt x="0" y="0"/>
                  </a:lnTo>
                  <a:close/>
                </a:path>
              </a:pathLst>
            </a:custGeom>
            <a:blipFill>
              <a:blip r:embed="rId3"/>
              <a:stretch>
                <a:fillRect t="-198" r="-1" b="-200"/>
              </a:stretch>
            </a:blipFill>
          </p:spPr>
          <p:txBody>
            <a:bodyPr/>
            <a:lstStyle/>
            <a:p>
              <a:endParaRPr lang="de-DE"/>
            </a:p>
          </p:txBody>
        </p:sp>
      </p:grpSp>
      <p:grpSp>
        <p:nvGrpSpPr>
          <p:cNvPr id="4" name="Group 4"/>
          <p:cNvGrpSpPr/>
          <p:nvPr/>
        </p:nvGrpSpPr>
        <p:grpSpPr>
          <a:xfrm>
            <a:off x="16261372" y="8914557"/>
            <a:ext cx="102535" cy="90611"/>
            <a:chOff x="0" y="0"/>
            <a:chExt cx="136713" cy="120815"/>
          </a:xfrm>
        </p:grpSpPr>
        <p:sp>
          <p:nvSpPr>
            <p:cNvPr id="5" name="Freeform 5"/>
            <p:cNvSpPr/>
            <p:nvPr/>
          </p:nvSpPr>
          <p:spPr>
            <a:xfrm>
              <a:off x="0" y="0"/>
              <a:ext cx="136652" cy="120777"/>
            </a:xfrm>
            <a:custGeom>
              <a:avLst/>
              <a:gdLst/>
              <a:ahLst/>
              <a:cxnLst/>
              <a:rect l="l" t="t" r="r" b="b"/>
              <a:pathLst>
                <a:path w="136652" h="120777">
                  <a:moveTo>
                    <a:pt x="0" y="0"/>
                  </a:moveTo>
                  <a:lnTo>
                    <a:pt x="136652" y="0"/>
                  </a:lnTo>
                  <a:lnTo>
                    <a:pt x="136652" y="120777"/>
                  </a:lnTo>
                  <a:lnTo>
                    <a:pt x="0" y="120777"/>
                  </a:lnTo>
                  <a:lnTo>
                    <a:pt x="0" y="0"/>
                  </a:lnTo>
                  <a:close/>
                </a:path>
              </a:pathLst>
            </a:custGeom>
            <a:blipFill>
              <a:blip r:embed="rId4"/>
              <a:stretch>
                <a:fillRect l="-497" r="-542" b="-31"/>
              </a:stretch>
            </a:blipFill>
          </p:spPr>
          <p:txBody>
            <a:bodyPr/>
            <a:lstStyle/>
            <a:p>
              <a:endParaRPr lang="de-DE"/>
            </a:p>
          </p:txBody>
        </p:sp>
      </p:grpSp>
      <p:grpSp>
        <p:nvGrpSpPr>
          <p:cNvPr id="6" name="Group 6"/>
          <p:cNvGrpSpPr/>
          <p:nvPr/>
        </p:nvGrpSpPr>
        <p:grpSpPr>
          <a:xfrm>
            <a:off x="15217422" y="8931126"/>
            <a:ext cx="2505394" cy="882583"/>
            <a:chOff x="0" y="0"/>
            <a:chExt cx="3340525" cy="1176777"/>
          </a:xfrm>
        </p:grpSpPr>
        <p:sp>
          <p:nvSpPr>
            <p:cNvPr id="7" name="Freeform 7"/>
            <p:cNvSpPr/>
            <p:nvPr/>
          </p:nvSpPr>
          <p:spPr>
            <a:xfrm>
              <a:off x="0" y="0"/>
              <a:ext cx="3340481" cy="1176782"/>
            </a:xfrm>
            <a:custGeom>
              <a:avLst/>
              <a:gdLst/>
              <a:ahLst/>
              <a:cxnLst/>
              <a:rect l="l" t="t" r="r" b="b"/>
              <a:pathLst>
                <a:path w="3340481" h="1176782">
                  <a:moveTo>
                    <a:pt x="0" y="0"/>
                  </a:moveTo>
                  <a:lnTo>
                    <a:pt x="3340481" y="0"/>
                  </a:lnTo>
                  <a:lnTo>
                    <a:pt x="3340481" y="1176782"/>
                  </a:lnTo>
                  <a:lnTo>
                    <a:pt x="0" y="1176782"/>
                  </a:lnTo>
                  <a:lnTo>
                    <a:pt x="0" y="0"/>
                  </a:lnTo>
                  <a:close/>
                </a:path>
              </a:pathLst>
            </a:custGeom>
            <a:blipFill>
              <a:blip r:embed="rId5"/>
              <a:stretch>
                <a:fillRect r="-1"/>
              </a:stretch>
            </a:blipFill>
          </p:spPr>
          <p:txBody>
            <a:bodyPr/>
            <a:lstStyle/>
            <a:p>
              <a:endParaRPr lang="de-DE"/>
            </a:p>
          </p:txBody>
        </p:sp>
      </p:grpSp>
      <p:sp>
        <p:nvSpPr>
          <p:cNvPr id="8" name="Freeform 8"/>
          <p:cNvSpPr/>
          <p:nvPr/>
        </p:nvSpPr>
        <p:spPr>
          <a:xfrm>
            <a:off x="-5956" y="678495"/>
            <a:ext cx="18294001" cy="8083818"/>
          </a:xfrm>
          <a:custGeom>
            <a:avLst/>
            <a:gdLst/>
            <a:ahLst/>
            <a:cxnLst/>
            <a:rect l="l" t="t" r="r" b="b"/>
            <a:pathLst>
              <a:path w="18294001" h="8083818">
                <a:moveTo>
                  <a:pt x="0" y="0"/>
                </a:moveTo>
                <a:lnTo>
                  <a:pt x="18294001" y="0"/>
                </a:lnTo>
                <a:lnTo>
                  <a:pt x="18294001" y="8083818"/>
                </a:lnTo>
                <a:lnTo>
                  <a:pt x="0" y="8083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sp>
        <p:nvSpPr>
          <p:cNvPr id="9" name="TextBox 9"/>
          <p:cNvSpPr txBox="1"/>
          <p:nvPr/>
        </p:nvSpPr>
        <p:spPr>
          <a:xfrm>
            <a:off x="321012" y="392745"/>
            <a:ext cx="15223377" cy="1379191"/>
          </a:xfrm>
          <a:prstGeom prst="rect">
            <a:avLst/>
          </a:prstGeom>
        </p:spPr>
        <p:txBody>
          <a:bodyPr lIns="0" tIns="0" rIns="0" bIns="0" rtlCol="0" anchor="t">
            <a:spAutoFit/>
          </a:bodyPr>
          <a:lstStyle/>
          <a:p>
            <a:pPr algn="l">
              <a:lnSpc>
                <a:spcPts val="10081"/>
              </a:lnSpc>
            </a:pPr>
            <a:r>
              <a:rPr lang="en-US" sz="7201">
                <a:solidFill>
                  <a:srgbClr val="00285A"/>
                </a:solidFill>
                <a:latin typeface="Roboto Bold"/>
              </a:rPr>
              <a:t>Manuelles Bewerber*innen-Ranking</a:t>
            </a:r>
          </a:p>
        </p:txBody>
      </p:sp>
      <p:grpSp>
        <p:nvGrpSpPr>
          <p:cNvPr id="10" name="Group 10"/>
          <p:cNvGrpSpPr/>
          <p:nvPr/>
        </p:nvGrpSpPr>
        <p:grpSpPr>
          <a:xfrm rot="5400000">
            <a:off x="4672415" y="-2195068"/>
            <a:ext cx="3227193" cy="12121636"/>
            <a:chOff x="0" y="0"/>
            <a:chExt cx="4302924" cy="16162181"/>
          </a:xfrm>
        </p:grpSpPr>
        <p:sp>
          <p:nvSpPr>
            <p:cNvPr id="11" name="Freeform 11"/>
            <p:cNvSpPr/>
            <p:nvPr/>
          </p:nvSpPr>
          <p:spPr>
            <a:xfrm>
              <a:off x="0" y="0"/>
              <a:ext cx="4302887" cy="16162147"/>
            </a:xfrm>
            <a:custGeom>
              <a:avLst/>
              <a:gdLst/>
              <a:ahLst/>
              <a:cxnLst/>
              <a:rect l="l" t="t" r="r" b="b"/>
              <a:pathLst>
                <a:path w="4302887" h="16162147">
                  <a:moveTo>
                    <a:pt x="0" y="0"/>
                  </a:moveTo>
                  <a:lnTo>
                    <a:pt x="4302887" y="0"/>
                  </a:lnTo>
                  <a:lnTo>
                    <a:pt x="4302887" y="16162147"/>
                  </a:lnTo>
                  <a:lnTo>
                    <a:pt x="0" y="16162147"/>
                  </a:lnTo>
                  <a:lnTo>
                    <a:pt x="0" y="0"/>
                  </a:lnTo>
                  <a:close/>
                </a:path>
              </a:pathLst>
            </a:custGeom>
            <a:blipFill>
              <a:blip r:embed="rId8"/>
              <a:stretch>
                <a:fillRect t="-44" b="-44"/>
              </a:stretch>
            </a:blipFill>
          </p:spPr>
          <p:txBody>
            <a:bodyPr/>
            <a:lstStyle/>
            <a:p>
              <a:endParaRPr lang="de-DE"/>
            </a:p>
          </p:txBody>
        </p:sp>
      </p:grpSp>
      <p:grpSp>
        <p:nvGrpSpPr>
          <p:cNvPr id="12" name="Group 12"/>
          <p:cNvGrpSpPr/>
          <p:nvPr/>
        </p:nvGrpSpPr>
        <p:grpSpPr>
          <a:xfrm rot="1118312">
            <a:off x="4479137" y="1125733"/>
            <a:ext cx="1922276" cy="1590246"/>
            <a:chOff x="0" y="0"/>
            <a:chExt cx="2563035" cy="2120328"/>
          </a:xfrm>
        </p:grpSpPr>
        <p:sp>
          <p:nvSpPr>
            <p:cNvPr id="13" name="Freeform 13"/>
            <p:cNvSpPr/>
            <p:nvPr/>
          </p:nvSpPr>
          <p:spPr>
            <a:xfrm>
              <a:off x="0" y="0"/>
              <a:ext cx="2562987" cy="2120392"/>
            </a:xfrm>
            <a:custGeom>
              <a:avLst/>
              <a:gdLst/>
              <a:ahLst/>
              <a:cxnLst/>
              <a:rect l="l" t="t" r="r" b="b"/>
              <a:pathLst>
                <a:path w="2562987" h="2120392">
                  <a:moveTo>
                    <a:pt x="0" y="0"/>
                  </a:moveTo>
                  <a:lnTo>
                    <a:pt x="2562987" y="0"/>
                  </a:lnTo>
                  <a:lnTo>
                    <a:pt x="2562987" y="2120392"/>
                  </a:lnTo>
                  <a:lnTo>
                    <a:pt x="0" y="2120392"/>
                  </a:lnTo>
                  <a:lnTo>
                    <a:pt x="0" y="0"/>
                  </a:lnTo>
                  <a:close/>
                </a:path>
              </a:pathLst>
            </a:custGeom>
            <a:blipFill>
              <a:blip r:embed="rId9"/>
              <a:stretch>
                <a:fillRect t="-266" r="-1" b="-263"/>
              </a:stretch>
            </a:blipFill>
          </p:spPr>
          <p:txBody>
            <a:bodyPr/>
            <a:lstStyle/>
            <a:p>
              <a:endParaRPr lang="de-DE"/>
            </a:p>
          </p:txBody>
        </p:sp>
      </p:grpSp>
      <p:sp>
        <p:nvSpPr>
          <p:cNvPr id="14" name="TextBox 14"/>
          <p:cNvSpPr txBox="1"/>
          <p:nvPr/>
        </p:nvSpPr>
        <p:spPr>
          <a:xfrm>
            <a:off x="6605123" y="2148984"/>
            <a:ext cx="497116" cy="1379191"/>
          </a:xfrm>
          <a:prstGeom prst="rect">
            <a:avLst/>
          </a:prstGeom>
        </p:spPr>
        <p:txBody>
          <a:bodyPr lIns="0" tIns="0" rIns="0" bIns="0" rtlCol="0" anchor="t">
            <a:spAutoFit/>
          </a:bodyPr>
          <a:lstStyle/>
          <a:p>
            <a:pPr algn="l">
              <a:lnSpc>
                <a:spcPts val="10081"/>
              </a:lnSpc>
            </a:pPr>
            <a:r>
              <a:rPr lang="en-US" sz="7201">
                <a:solidFill>
                  <a:srgbClr val="00285A"/>
                </a:solidFill>
                <a:latin typeface="Roboto"/>
              </a:rPr>
              <a:t>2</a:t>
            </a:r>
          </a:p>
        </p:txBody>
      </p:sp>
      <p:sp>
        <p:nvSpPr>
          <p:cNvPr id="15" name="TextBox 15"/>
          <p:cNvSpPr txBox="1"/>
          <p:nvPr/>
        </p:nvSpPr>
        <p:spPr>
          <a:xfrm>
            <a:off x="0" y="6532912"/>
            <a:ext cx="17029491" cy="2229644"/>
          </a:xfrm>
          <a:prstGeom prst="rect">
            <a:avLst/>
          </a:prstGeom>
        </p:spPr>
        <p:txBody>
          <a:bodyPr lIns="0" tIns="0" rIns="0" bIns="0" rtlCol="0" anchor="t">
            <a:spAutoFit/>
          </a:bodyPr>
          <a:lstStyle/>
          <a:p>
            <a:pPr marL="914277" lvl="2" indent="-304759" algn="l">
              <a:lnSpc>
                <a:spcPts val="5598"/>
              </a:lnSpc>
              <a:buFont typeface="Arial"/>
              <a:buChar char="⚬"/>
            </a:pPr>
            <a:r>
              <a:rPr lang="en-US" sz="3999">
                <a:solidFill>
                  <a:srgbClr val="00285A"/>
                </a:solidFill>
                <a:latin typeface="Roboto Bold"/>
              </a:rPr>
              <a:t>die 5 Bewerbungen sollen nach eigenen Kriterien gerankt werden</a:t>
            </a:r>
          </a:p>
          <a:p>
            <a:pPr marL="914277" lvl="2" indent="-304759" algn="l">
              <a:lnSpc>
                <a:spcPts val="5598"/>
              </a:lnSpc>
              <a:buFont typeface="Arial"/>
              <a:buChar char="⚬"/>
            </a:pPr>
            <a:r>
              <a:rPr lang="en-US" sz="3999">
                <a:solidFill>
                  <a:srgbClr val="00285A"/>
                </a:solidFill>
                <a:latin typeface="Roboto Bold"/>
              </a:rPr>
              <a:t>es gibt kein richtig und kein falsch</a:t>
            </a:r>
          </a:p>
          <a:p>
            <a:pPr marL="914277" lvl="2" indent="-304759" algn="l">
              <a:lnSpc>
                <a:spcPts val="5598"/>
              </a:lnSpc>
              <a:buFont typeface="Arial"/>
              <a:buChar char="⚬"/>
            </a:pPr>
            <a:r>
              <a:rPr lang="en-US" sz="3999">
                <a:solidFill>
                  <a:srgbClr val="00285A"/>
                </a:solidFill>
                <a:latin typeface="Roboto Bold"/>
              </a:rPr>
              <a:t>danach erfolgt eine Diskussion</a:t>
            </a:r>
          </a:p>
        </p:txBody>
      </p:sp>
      <p:grpSp>
        <p:nvGrpSpPr>
          <p:cNvPr id="16" name="Group 16"/>
          <p:cNvGrpSpPr/>
          <p:nvPr/>
        </p:nvGrpSpPr>
        <p:grpSpPr>
          <a:xfrm>
            <a:off x="0" y="8860940"/>
            <a:ext cx="2522160" cy="1576603"/>
            <a:chOff x="0" y="0"/>
            <a:chExt cx="3362880" cy="2102137"/>
          </a:xfrm>
        </p:grpSpPr>
        <p:sp>
          <p:nvSpPr>
            <p:cNvPr id="17" name="Freeform 17"/>
            <p:cNvSpPr/>
            <p:nvPr/>
          </p:nvSpPr>
          <p:spPr>
            <a:xfrm>
              <a:off x="0" y="0"/>
              <a:ext cx="3362833" cy="2102104"/>
            </a:xfrm>
            <a:custGeom>
              <a:avLst/>
              <a:gdLst/>
              <a:ahLst/>
              <a:cxnLst/>
              <a:rect l="l" t="t" r="r" b="b"/>
              <a:pathLst>
                <a:path w="3362833" h="2102104">
                  <a:moveTo>
                    <a:pt x="0" y="0"/>
                  </a:moveTo>
                  <a:lnTo>
                    <a:pt x="3362833" y="0"/>
                  </a:lnTo>
                  <a:lnTo>
                    <a:pt x="3362833" y="2102104"/>
                  </a:lnTo>
                  <a:lnTo>
                    <a:pt x="0" y="2102104"/>
                  </a:lnTo>
                  <a:lnTo>
                    <a:pt x="0" y="0"/>
                  </a:lnTo>
                  <a:close/>
                </a:path>
              </a:pathLst>
            </a:custGeom>
            <a:blipFill>
              <a:blip r:embed="rId10"/>
              <a:stretch>
                <a:fillRect t="-2105" r="-1" b="-2107"/>
              </a:stretch>
            </a:blipFill>
          </p:spPr>
          <p:txBody>
            <a:bodyPr/>
            <a:lstStyle/>
            <a:p>
              <a:endParaRPr lang="de-DE"/>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866754" y="8913483"/>
            <a:ext cx="2489672" cy="899177"/>
            <a:chOff x="0" y="0"/>
            <a:chExt cx="3319563" cy="1198903"/>
          </a:xfrm>
        </p:grpSpPr>
        <p:sp>
          <p:nvSpPr>
            <p:cNvPr id="3" name="Freeform 3"/>
            <p:cNvSpPr/>
            <p:nvPr/>
          </p:nvSpPr>
          <p:spPr>
            <a:xfrm>
              <a:off x="0" y="0"/>
              <a:ext cx="3319526" cy="1198880"/>
            </a:xfrm>
            <a:custGeom>
              <a:avLst/>
              <a:gdLst/>
              <a:ahLst/>
              <a:cxnLst/>
              <a:rect l="l" t="t" r="r" b="b"/>
              <a:pathLst>
                <a:path w="3319526" h="1198880">
                  <a:moveTo>
                    <a:pt x="0" y="0"/>
                  </a:moveTo>
                  <a:lnTo>
                    <a:pt x="3319526" y="0"/>
                  </a:lnTo>
                  <a:lnTo>
                    <a:pt x="3319526" y="1198880"/>
                  </a:lnTo>
                  <a:lnTo>
                    <a:pt x="0" y="1198880"/>
                  </a:lnTo>
                  <a:lnTo>
                    <a:pt x="0" y="0"/>
                  </a:lnTo>
                  <a:close/>
                </a:path>
              </a:pathLst>
            </a:custGeom>
            <a:blipFill>
              <a:blip r:embed="rId3"/>
              <a:stretch>
                <a:fillRect t="-198" r="-1" b="-200"/>
              </a:stretch>
            </a:blipFill>
          </p:spPr>
          <p:txBody>
            <a:bodyPr/>
            <a:lstStyle/>
            <a:p>
              <a:endParaRPr lang="de-DE"/>
            </a:p>
          </p:txBody>
        </p:sp>
      </p:grpSp>
      <p:grpSp>
        <p:nvGrpSpPr>
          <p:cNvPr id="4" name="Group 4"/>
          <p:cNvGrpSpPr/>
          <p:nvPr/>
        </p:nvGrpSpPr>
        <p:grpSpPr>
          <a:xfrm>
            <a:off x="16261372" y="8914557"/>
            <a:ext cx="102535" cy="90611"/>
            <a:chOff x="0" y="0"/>
            <a:chExt cx="136713" cy="120815"/>
          </a:xfrm>
        </p:grpSpPr>
        <p:sp>
          <p:nvSpPr>
            <p:cNvPr id="5" name="Freeform 5"/>
            <p:cNvSpPr/>
            <p:nvPr/>
          </p:nvSpPr>
          <p:spPr>
            <a:xfrm>
              <a:off x="0" y="0"/>
              <a:ext cx="136652" cy="120777"/>
            </a:xfrm>
            <a:custGeom>
              <a:avLst/>
              <a:gdLst/>
              <a:ahLst/>
              <a:cxnLst/>
              <a:rect l="l" t="t" r="r" b="b"/>
              <a:pathLst>
                <a:path w="136652" h="120777">
                  <a:moveTo>
                    <a:pt x="0" y="0"/>
                  </a:moveTo>
                  <a:lnTo>
                    <a:pt x="136652" y="0"/>
                  </a:lnTo>
                  <a:lnTo>
                    <a:pt x="136652" y="120777"/>
                  </a:lnTo>
                  <a:lnTo>
                    <a:pt x="0" y="120777"/>
                  </a:lnTo>
                  <a:lnTo>
                    <a:pt x="0" y="0"/>
                  </a:lnTo>
                  <a:close/>
                </a:path>
              </a:pathLst>
            </a:custGeom>
            <a:blipFill>
              <a:blip r:embed="rId4"/>
              <a:stretch>
                <a:fillRect l="-497" r="-542" b="-31"/>
              </a:stretch>
            </a:blipFill>
          </p:spPr>
          <p:txBody>
            <a:bodyPr/>
            <a:lstStyle/>
            <a:p>
              <a:endParaRPr lang="de-DE"/>
            </a:p>
          </p:txBody>
        </p:sp>
      </p:grpSp>
      <p:grpSp>
        <p:nvGrpSpPr>
          <p:cNvPr id="6" name="Group 6"/>
          <p:cNvGrpSpPr/>
          <p:nvPr/>
        </p:nvGrpSpPr>
        <p:grpSpPr>
          <a:xfrm>
            <a:off x="15217422" y="8931126"/>
            <a:ext cx="2505394" cy="882583"/>
            <a:chOff x="0" y="0"/>
            <a:chExt cx="3340525" cy="1176777"/>
          </a:xfrm>
        </p:grpSpPr>
        <p:sp>
          <p:nvSpPr>
            <p:cNvPr id="7" name="Freeform 7"/>
            <p:cNvSpPr/>
            <p:nvPr/>
          </p:nvSpPr>
          <p:spPr>
            <a:xfrm>
              <a:off x="0" y="0"/>
              <a:ext cx="3340481" cy="1176782"/>
            </a:xfrm>
            <a:custGeom>
              <a:avLst/>
              <a:gdLst/>
              <a:ahLst/>
              <a:cxnLst/>
              <a:rect l="l" t="t" r="r" b="b"/>
              <a:pathLst>
                <a:path w="3340481" h="1176782">
                  <a:moveTo>
                    <a:pt x="0" y="0"/>
                  </a:moveTo>
                  <a:lnTo>
                    <a:pt x="3340481" y="0"/>
                  </a:lnTo>
                  <a:lnTo>
                    <a:pt x="3340481" y="1176782"/>
                  </a:lnTo>
                  <a:lnTo>
                    <a:pt x="0" y="1176782"/>
                  </a:lnTo>
                  <a:lnTo>
                    <a:pt x="0" y="0"/>
                  </a:lnTo>
                  <a:close/>
                </a:path>
              </a:pathLst>
            </a:custGeom>
            <a:blipFill>
              <a:blip r:embed="rId5"/>
              <a:stretch>
                <a:fillRect r="-1"/>
              </a:stretch>
            </a:blipFill>
          </p:spPr>
          <p:txBody>
            <a:bodyPr/>
            <a:lstStyle/>
            <a:p>
              <a:endParaRPr lang="de-DE"/>
            </a:p>
          </p:txBody>
        </p:sp>
      </p:grpSp>
      <p:sp>
        <p:nvSpPr>
          <p:cNvPr id="8" name="Freeform 8"/>
          <p:cNvSpPr/>
          <p:nvPr/>
        </p:nvSpPr>
        <p:spPr>
          <a:xfrm>
            <a:off x="-5956" y="678495"/>
            <a:ext cx="18294001" cy="8083818"/>
          </a:xfrm>
          <a:custGeom>
            <a:avLst/>
            <a:gdLst/>
            <a:ahLst/>
            <a:cxnLst/>
            <a:rect l="l" t="t" r="r" b="b"/>
            <a:pathLst>
              <a:path w="18294001" h="8083818">
                <a:moveTo>
                  <a:pt x="0" y="0"/>
                </a:moveTo>
                <a:lnTo>
                  <a:pt x="18294001" y="0"/>
                </a:lnTo>
                <a:lnTo>
                  <a:pt x="18294001" y="8083818"/>
                </a:lnTo>
                <a:lnTo>
                  <a:pt x="0" y="8083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sp>
        <p:nvSpPr>
          <p:cNvPr id="9" name="TextBox 9"/>
          <p:cNvSpPr txBox="1"/>
          <p:nvPr/>
        </p:nvSpPr>
        <p:spPr>
          <a:xfrm>
            <a:off x="321012" y="392745"/>
            <a:ext cx="15223377" cy="1379191"/>
          </a:xfrm>
          <a:prstGeom prst="rect">
            <a:avLst/>
          </a:prstGeom>
        </p:spPr>
        <p:txBody>
          <a:bodyPr lIns="0" tIns="0" rIns="0" bIns="0" rtlCol="0" anchor="t">
            <a:spAutoFit/>
          </a:bodyPr>
          <a:lstStyle/>
          <a:p>
            <a:pPr algn="l">
              <a:lnSpc>
                <a:spcPts val="10081"/>
              </a:lnSpc>
            </a:pPr>
            <a:r>
              <a:rPr lang="en-US" sz="7201">
                <a:solidFill>
                  <a:srgbClr val="00285A"/>
                </a:solidFill>
                <a:latin typeface="Roboto Bold"/>
              </a:rPr>
              <a:t>Stellenausschreibung</a:t>
            </a:r>
          </a:p>
        </p:txBody>
      </p:sp>
      <p:grpSp>
        <p:nvGrpSpPr>
          <p:cNvPr id="10" name="Group 10"/>
          <p:cNvGrpSpPr/>
          <p:nvPr/>
        </p:nvGrpSpPr>
        <p:grpSpPr>
          <a:xfrm>
            <a:off x="0" y="8860940"/>
            <a:ext cx="2522160" cy="1576603"/>
            <a:chOff x="0" y="0"/>
            <a:chExt cx="3362880" cy="2102137"/>
          </a:xfrm>
        </p:grpSpPr>
        <p:sp>
          <p:nvSpPr>
            <p:cNvPr id="11" name="Freeform 11"/>
            <p:cNvSpPr/>
            <p:nvPr/>
          </p:nvSpPr>
          <p:spPr>
            <a:xfrm>
              <a:off x="0" y="0"/>
              <a:ext cx="3362833" cy="2102104"/>
            </a:xfrm>
            <a:custGeom>
              <a:avLst/>
              <a:gdLst/>
              <a:ahLst/>
              <a:cxnLst/>
              <a:rect l="l" t="t" r="r" b="b"/>
              <a:pathLst>
                <a:path w="3362833" h="2102104">
                  <a:moveTo>
                    <a:pt x="0" y="0"/>
                  </a:moveTo>
                  <a:lnTo>
                    <a:pt x="3362833" y="0"/>
                  </a:lnTo>
                  <a:lnTo>
                    <a:pt x="3362833" y="2102104"/>
                  </a:lnTo>
                  <a:lnTo>
                    <a:pt x="0" y="2102104"/>
                  </a:lnTo>
                  <a:lnTo>
                    <a:pt x="0" y="0"/>
                  </a:lnTo>
                  <a:close/>
                </a:path>
              </a:pathLst>
            </a:custGeom>
            <a:blipFill>
              <a:blip r:embed="rId8"/>
              <a:stretch>
                <a:fillRect t="-2105" r="-1" b="-2107"/>
              </a:stretch>
            </a:blipFill>
          </p:spPr>
          <p:txBody>
            <a:bodyPr/>
            <a:lstStyle/>
            <a:p>
              <a:endParaRPr lang="de-DE"/>
            </a:p>
          </p:txBody>
        </p:sp>
      </p:grpSp>
      <p:sp>
        <p:nvSpPr>
          <p:cNvPr id="12" name="TextBox 12"/>
          <p:cNvSpPr txBox="1"/>
          <p:nvPr/>
        </p:nvSpPr>
        <p:spPr>
          <a:xfrm>
            <a:off x="412452" y="1808131"/>
            <a:ext cx="17463096" cy="8135719"/>
          </a:xfrm>
          <a:prstGeom prst="rect">
            <a:avLst/>
          </a:prstGeom>
        </p:spPr>
        <p:txBody>
          <a:bodyPr lIns="0" tIns="0" rIns="0" bIns="0" rtlCol="0" anchor="t">
            <a:spAutoFit/>
          </a:bodyPr>
          <a:lstStyle/>
          <a:p>
            <a:pPr algn="l">
              <a:lnSpc>
                <a:spcPts val="2879"/>
              </a:lnSpc>
            </a:pPr>
            <a:r>
              <a:rPr lang="en-US" sz="2400">
                <a:solidFill>
                  <a:srgbClr val="000000"/>
                </a:solidFill>
                <a:latin typeface="Arimo Bold"/>
              </a:rPr>
              <a:t>Industriekaufleute (w/m/d)</a:t>
            </a:r>
          </a:p>
          <a:p>
            <a:pPr algn="l">
              <a:lnSpc>
                <a:spcPts val="2640"/>
              </a:lnSpc>
            </a:pPr>
            <a:r>
              <a:rPr lang="en-US" sz="2200">
                <a:solidFill>
                  <a:srgbClr val="000000"/>
                </a:solidFill>
                <a:latin typeface="Arimo Bold"/>
              </a:rPr>
              <a:t>Was lernst du in deiner Ausbildung?</a:t>
            </a:r>
          </a:p>
          <a:p>
            <a:pPr algn="l">
              <a:lnSpc>
                <a:spcPts val="2400"/>
              </a:lnSpc>
            </a:pPr>
            <a:r>
              <a:rPr lang="en-US" sz="2000">
                <a:solidFill>
                  <a:srgbClr val="000000"/>
                </a:solidFill>
                <a:latin typeface="Arimo"/>
              </a:rPr>
              <a:t>In deiner Ausbildung bei der Samtpfotenrein GmbH erhältst du Einblicke in verschiedene Abteilungen wie Einkauf, Buchhaltung, Vertrieb und Personal. Du wirst Kenntnisse im Kauf von Produkten und Dienstleistungen, Führung von Verhandlungen, Kontrolle von Ausgaben und weiteren kaufmännischen Prozessen erwerben.</a:t>
            </a:r>
          </a:p>
          <a:p>
            <a:pPr algn="l">
              <a:lnSpc>
                <a:spcPts val="2400"/>
              </a:lnSpc>
            </a:pPr>
            <a:endParaRPr lang="en-US" sz="2000">
              <a:solidFill>
                <a:srgbClr val="000000"/>
              </a:solidFill>
              <a:latin typeface="Arimo"/>
            </a:endParaRPr>
          </a:p>
          <a:p>
            <a:pPr algn="l">
              <a:lnSpc>
                <a:spcPts val="2400"/>
              </a:lnSpc>
            </a:pPr>
            <a:r>
              <a:rPr lang="en-US" sz="2000">
                <a:solidFill>
                  <a:srgbClr val="000000"/>
                </a:solidFill>
                <a:latin typeface="Arimo Bold"/>
              </a:rPr>
              <a:t>Ausbildungsdauer</a:t>
            </a:r>
          </a:p>
          <a:p>
            <a:pPr algn="l">
              <a:lnSpc>
                <a:spcPts val="2400"/>
              </a:lnSpc>
            </a:pPr>
            <a:r>
              <a:rPr lang="en-US" sz="2000">
                <a:solidFill>
                  <a:srgbClr val="000000"/>
                </a:solidFill>
                <a:latin typeface="Arimo"/>
              </a:rPr>
              <a:t>3 Jahre (mit der Möglichkeit zur Verkürzung auf 2,5 Jahre)</a:t>
            </a:r>
          </a:p>
          <a:p>
            <a:pPr algn="l">
              <a:lnSpc>
                <a:spcPts val="2400"/>
              </a:lnSpc>
            </a:pPr>
            <a:endParaRPr lang="en-US" sz="2000">
              <a:solidFill>
                <a:srgbClr val="000000"/>
              </a:solidFill>
              <a:latin typeface="Arimo"/>
            </a:endParaRPr>
          </a:p>
          <a:p>
            <a:pPr algn="l">
              <a:lnSpc>
                <a:spcPts val="2400"/>
              </a:lnSpc>
            </a:pPr>
            <a:r>
              <a:rPr lang="en-US" sz="2000">
                <a:solidFill>
                  <a:srgbClr val="000000"/>
                </a:solidFill>
                <a:latin typeface="Arimo Bold"/>
              </a:rPr>
              <a:t>Hauptaufgaben</a:t>
            </a:r>
          </a:p>
          <a:p>
            <a:pPr marL="241300" lvl="1" indent="-120650" algn="l">
              <a:lnSpc>
                <a:spcPts val="2400"/>
              </a:lnSpc>
              <a:buFont typeface="Arial"/>
              <a:buChar char="•"/>
            </a:pPr>
            <a:r>
              <a:rPr lang="en-US" sz="2000">
                <a:solidFill>
                  <a:srgbClr val="000000"/>
                </a:solidFill>
                <a:latin typeface="Arimo"/>
              </a:rPr>
              <a:t>Personalplanung und -bedarfsermittlung</a:t>
            </a:r>
          </a:p>
          <a:p>
            <a:pPr marL="241300" lvl="1" indent="-120650" algn="l">
              <a:lnSpc>
                <a:spcPts val="2400"/>
              </a:lnSpc>
              <a:buFont typeface="Arial"/>
              <a:buChar char="•"/>
            </a:pPr>
            <a:r>
              <a:rPr lang="en-US" sz="2000">
                <a:solidFill>
                  <a:srgbClr val="000000"/>
                </a:solidFill>
                <a:latin typeface="Arimo"/>
              </a:rPr>
              <a:t>Bestellabwicklung und Lagerverwaltung</a:t>
            </a:r>
          </a:p>
          <a:p>
            <a:pPr marL="241300" lvl="1" indent="-120650" algn="l">
              <a:lnSpc>
                <a:spcPts val="2400"/>
              </a:lnSpc>
              <a:buFont typeface="Arial"/>
              <a:buChar char="•"/>
            </a:pPr>
            <a:r>
              <a:rPr lang="en-US" sz="2000">
                <a:solidFill>
                  <a:srgbClr val="000000"/>
                </a:solidFill>
                <a:latin typeface="Arimo"/>
              </a:rPr>
              <a:t>Warenlogistik und Produktionskontrolle</a:t>
            </a:r>
          </a:p>
          <a:p>
            <a:pPr marL="241300" lvl="1" indent="-120650" algn="l">
              <a:lnSpc>
                <a:spcPts val="2400"/>
              </a:lnSpc>
              <a:buFont typeface="Arial"/>
              <a:buChar char="•"/>
            </a:pPr>
            <a:r>
              <a:rPr lang="en-US" sz="2000">
                <a:solidFill>
                  <a:srgbClr val="000000"/>
                </a:solidFill>
                <a:latin typeface="Arimo"/>
              </a:rPr>
              <a:t>Erstellung von Preisstrukturen und Kalkulationen</a:t>
            </a:r>
          </a:p>
          <a:p>
            <a:pPr marL="241300" lvl="1" indent="-120650" algn="l">
              <a:lnSpc>
                <a:spcPts val="2400"/>
              </a:lnSpc>
              <a:buFont typeface="Arial"/>
              <a:buChar char="•"/>
            </a:pPr>
            <a:r>
              <a:rPr lang="en-US" sz="2000">
                <a:solidFill>
                  <a:srgbClr val="000000"/>
                </a:solidFill>
                <a:latin typeface="Arimo"/>
              </a:rPr>
              <a:t>Finanzbuchhaltung und Kostenanalyse</a:t>
            </a:r>
          </a:p>
          <a:p>
            <a:pPr marL="241300" lvl="1" indent="-120650" algn="l">
              <a:lnSpc>
                <a:spcPts val="2400"/>
              </a:lnSpc>
            </a:pPr>
            <a:endParaRPr lang="en-US" sz="2000">
              <a:solidFill>
                <a:srgbClr val="000000"/>
              </a:solidFill>
              <a:latin typeface="Arimo"/>
            </a:endParaRPr>
          </a:p>
          <a:p>
            <a:pPr marL="241300" lvl="1" indent="-120650" algn="l">
              <a:lnSpc>
                <a:spcPts val="2400"/>
              </a:lnSpc>
            </a:pPr>
            <a:endParaRPr lang="en-US" sz="2000">
              <a:solidFill>
                <a:srgbClr val="000000"/>
              </a:solidFill>
              <a:latin typeface="Arimo"/>
            </a:endParaRPr>
          </a:p>
          <a:p>
            <a:pPr marL="241300" lvl="1" indent="-120650" algn="l">
              <a:lnSpc>
                <a:spcPts val="2400"/>
              </a:lnSpc>
            </a:pPr>
            <a:endParaRPr lang="en-US" sz="2000">
              <a:solidFill>
                <a:srgbClr val="000000"/>
              </a:solidFill>
              <a:latin typeface="Arimo"/>
            </a:endParaRPr>
          </a:p>
          <a:p>
            <a:pPr marL="241300" lvl="1" indent="-120650" algn="l">
              <a:lnSpc>
                <a:spcPts val="2400"/>
              </a:lnSpc>
            </a:pPr>
            <a:endParaRPr lang="en-US" sz="2000">
              <a:solidFill>
                <a:srgbClr val="000000"/>
              </a:solidFill>
              <a:latin typeface="Arimo"/>
            </a:endParaRPr>
          </a:p>
          <a:p>
            <a:pPr marL="241300" lvl="1" indent="-120650" algn="l">
              <a:lnSpc>
                <a:spcPts val="2400"/>
              </a:lnSpc>
            </a:pPr>
            <a:endParaRPr lang="en-US" sz="2000">
              <a:solidFill>
                <a:srgbClr val="000000"/>
              </a:solidFill>
              <a:latin typeface="Arimo"/>
            </a:endParaRPr>
          </a:p>
          <a:p>
            <a:pPr marL="241300" lvl="1" indent="-120650" algn="l">
              <a:lnSpc>
                <a:spcPts val="2400"/>
              </a:lnSpc>
            </a:pPr>
            <a:endParaRPr lang="en-US" sz="2000">
              <a:solidFill>
                <a:srgbClr val="000000"/>
              </a:solidFill>
              <a:latin typeface="Arimo"/>
            </a:endParaRPr>
          </a:p>
          <a:p>
            <a:pPr marL="241300" lvl="1" indent="-120650" algn="l">
              <a:lnSpc>
                <a:spcPts val="2400"/>
              </a:lnSpc>
            </a:pPr>
            <a:endParaRPr lang="en-US" sz="2000">
              <a:solidFill>
                <a:srgbClr val="000000"/>
              </a:solidFill>
              <a:latin typeface="Arimo"/>
            </a:endParaRPr>
          </a:p>
          <a:p>
            <a:pPr marL="241300" lvl="1" indent="-120650" algn="l">
              <a:lnSpc>
                <a:spcPts val="2400"/>
              </a:lnSpc>
            </a:pPr>
            <a:endParaRPr lang="en-US" sz="2000">
              <a:solidFill>
                <a:srgbClr val="000000"/>
              </a:solidFill>
              <a:latin typeface="Arimo"/>
            </a:endParaRPr>
          </a:p>
          <a:p>
            <a:pPr marL="241300" lvl="1" indent="-120650" algn="l">
              <a:lnSpc>
                <a:spcPts val="2400"/>
              </a:lnSpc>
            </a:pPr>
            <a:r>
              <a:rPr lang="en-US" sz="2000">
                <a:solidFill>
                  <a:srgbClr val="000000"/>
                </a:solidFill>
                <a:latin typeface="Arimo Bold"/>
              </a:rPr>
              <a:t>Was solltest du mitbringen?</a:t>
            </a:r>
          </a:p>
          <a:p>
            <a:pPr marL="241300" lvl="1" indent="-120650" algn="l">
              <a:lnSpc>
                <a:spcPts val="2400"/>
              </a:lnSpc>
              <a:buFont typeface="Arial"/>
              <a:buChar char="•"/>
            </a:pPr>
            <a:r>
              <a:rPr lang="en-US" sz="2000">
                <a:solidFill>
                  <a:srgbClr val="000000"/>
                </a:solidFill>
                <a:latin typeface="Arimo"/>
              </a:rPr>
              <a:t>Mittlerer Schulabschluss mit soliden Leistungen in Deutsch und Mathematik</a:t>
            </a:r>
          </a:p>
          <a:p>
            <a:pPr marL="241300" lvl="1" indent="-120650" algn="l">
              <a:lnSpc>
                <a:spcPts val="2400"/>
              </a:lnSpc>
              <a:buFont typeface="Arial"/>
              <a:buChar char="•"/>
            </a:pPr>
            <a:r>
              <a:rPr lang="en-US" sz="2000">
                <a:solidFill>
                  <a:srgbClr val="000000"/>
                </a:solidFill>
                <a:latin typeface="Arimo"/>
              </a:rPr>
              <a:t>Klare Kommunikationsfähigkeit und Verhandlungsgeschick</a:t>
            </a:r>
          </a:p>
          <a:p>
            <a:pPr marL="241300" lvl="1" indent="-120650" algn="l">
              <a:lnSpc>
                <a:spcPts val="2400"/>
              </a:lnSpc>
              <a:buFont typeface="Arial"/>
              <a:buChar char="•"/>
            </a:pPr>
            <a:r>
              <a:rPr lang="en-US" sz="2000">
                <a:solidFill>
                  <a:srgbClr val="000000"/>
                </a:solidFill>
                <a:latin typeface="Arimo"/>
              </a:rPr>
              <a:t>Starkes Interesse an Geschäftsprozessen und kaufmännischen Tätigkeiten</a:t>
            </a:r>
          </a:p>
          <a:p>
            <a:pPr marL="241300" lvl="1" indent="-120650" algn="l">
              <a:lnSpc>
                <a:spcPts val="2400"/>
              </a:lnSpc>
              <a:buFont typeface="Arial"/>
              <a:buChar char="•"/>
            </a:pPr>
            <a:r>
              <a:rPr lang="en-US" sz="2000">
                <a:solidFill>
                  <a:srgbClr val="000000"/>
                </a:solidFill>
                <a:latin typeface="Arimo"/>
              </a:rPr>
              <a:t>Sicherer Umgang mit Zahlen</a:t>
            </a:r>
          </a:p>
          <a:p>
            <a:pPr marL="241300" lvl="1" indent="-120650" algn="l">
              <a:lnSpc>
                <a:spcPts val="2400"/>
              </a:lnSpc>
              <a:buFont typeface="Arial"/>
              <a:buChar char="•"/>
            </a:pPr>
            <a:r>
              <a:rPr lang="en-US" sz="2000">
                <a:solidFill>
                  <a:srgbClr val="000000"/>
                </a:solidFill>
                <a:latin typeface="Arimo"/>
              </a:rPr>
              <a:t>Organisatorische Fähigkeiten und Teamgeist</a:t>
            </a:r>
          </a:p>
          <a:p>
            <a:pPr marL="241300" lvl="1" indent="-120650" algn="l">
              <a:lnSpc>
                <a:spcPts val="2400"/>
              </a:lnSpc>
              <a:buFont typeface="Arial"/>
              <a:buChar char="•"/>
            </a:pPr>
            <a:r>
              <a:rPr lang="en-US" sz="2000">
                <a:solidFill>
                  <a:srgbClr val="000000"/>
                </a:solidFill>
                <a:latin typeface="Arimo"/>
              </a:rPr>
              <a:t>Bereitschaft zur beruflichen Weiterentwicklung</a:t>
            </a:r>
          </a:p>
          <a:p>
            <a:pPr marL="241300" lvl="1" indent="-120650" algn="l">
              <a:lnSpc>
                <a:spcPts val="2400"/>
              </a:lnSpc>
              <a:buFont typeface="Arial"/>
              <a:buChar char="•"/>
            </a:pPr>
            <a:r>
              <a:rPr lang="en-US" sz="2000">
                <a:solidFill>
                  <a:srgbClr val="000000"/>
                </a:solidFill>
                <a:latin typeface="Arimo"/>
              </a:rPr>
              <a:t>Sorgfältige, verlässliche Arbeitsweise und positives Auftreten</a:t>
            </a:r>
          </a:p>
          <a:p>
            <a:pPr marL="241300" lvl="1" indent="-120650" algn="l">
              <a:lnSpc>
                <a:spcPts val="2400"/>
              </a:lnSpc>
            </a:pPr>
            <a:endParaRPr lang="en-US" sz="2000">
              <a:solidFill>
                <a:srgbClr val="000000"/>
              </a:solidFill>
              <a:latin typeface="Arimo"/>
            </a:endParaRPr>
          </a:p>
          <a:p>
            <a:pPr marL="241300" lvl="1" indent="-120650" algn="l">
              <a:lnSpc>
                <a:spcPts val="2400"/>
              </a:lnSpc>
            </a:pPr>
            <a:r>
              <a:rPr lang="en-US" sz="2000">
                <a:solidFill>
                  <a:srgbClr val="000000"/>
                </a:solidFill>
                <a:latin typeface="Arimo Bold"/>
              </a:rPr>
              <a:t>Deine Rolle nach der Ausbildung</a:t>
            </a:r>
          </a:p>
          <a:p>
            <a:pPr marL="241300" lvl="1" indent="-120650" algn="l">
              <a:lnSpc>
                <a:spcPts val="2400"/>
              </a:lnSpc>
            </a:pPr>
            <a:r>
              <a:rPr lang="en-US" sz="2000">
                <a:solidFill>
                  <a:srgbClr val="000000"/>
                </a:solidFill>
                <a:latin typeface="Arimo"/>
              </a:rPr>
              <a:t>Nach erfolgreichem Abschluss deiner Ausbildung wirst du für Aufgaben wie die Erstellung von Jobanzeigen, Auswahl von Kandidaten, Koordination von Bestellungen und Überwachung von Lieferungen zuständig sein. Du wirst auch das Finanzmanagement deines Arbeitsbereichs übernehmen.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866754" y="8913483"/>
            <a:ext cx="2489672" cy="899177"/>
            <a:chOff x="0" y="0"/>
            <a:chExt cx="3319563" cy="1198903"/>
          </a:xfrm>
        </p:grpSpPr>
        <p:sp>
          <p:nvSpPr>
            <p:cNvPr id="3" name="Freeform 3"/>
            <p:cNvSpPr/>
            <p:nvPr/>
          </p:nvSpPr>
          <p:spPr>
            <a:xfrm>
              <a:off x="0" y="0"/>
              <a:ext cx="3319526" cy="1198880"/>
            </a:xfrm>
            <a:custGeom>
              <a:avLst/>
              <a:gdLst/>
              <a:ahLst/>
              <a:cxnLst/>
              <a:rect l="l" t="t" r="r" b="b"/>
              <a:pathLst>
                <a:path w="3319526" h="1198880">
                  <a:moveTo>
                    <a:pt x="0" y="0"/>
                  </a:moveTo>
                  <a:lnTo>
                    <a:pt x="3319526" y="0"/>
                  </a:lnTo>
                  <a:lnTo>
                    <a:pt x="3319526" y="1198880"/>
                  </a:lnTo>
                  <a:lnTo>
                    <a:pt x="0" y="1198880"/>
                  </a:lnTo>
                  <a:lnTo>
                    <a:pt x="0" y="0"/>
                  </a:lnTo>
                  <a:close/>
                </a:path>
              </a:pathLst>
            </a:custGeom>
            <a:blipFill>
              <a:blip r:embed="rId3"/>
              <a:stretch>
                <a:fillRect t="-198" r="-1" b="-200"/>
              </a:stretch>
            </a:blipFill>
          </p:spPr>
          <p:txBody>
            <a:bodyPr/>
            <a:lstStyle/>
            <a:p>
              <a:endParaRPr lang="de-DE"/>
            </a:p>
          </p:txBody>
        </p:sp>
      </p:grpSp>
      <p:grpSp>
        <p:nvGrpSpPr>
          <p:cNvPr id="4" name="Group 4"/>
          <p:cNvGrpSpPr/>
          <p:nvPr/>
        </p:nvGrpSpPr>
        <p:grpSpPr>
          <a:xfrm>
            <a:off x="16261372" y="8914557"/>
            <a:ext cx="102535" cy="90611"/>
            <a:chOff x="0" y="0"/>
            <a:chExt cx="136713" cy="120815"/>
          </a:xfrm>
        </p:grpSpPr>
        <p:sp>
          <p:nvSpPr>
            <p:cNvPr id="5" name="Freeform 5"/>
            <p:cNvSpPr/>
            <p:nvPr/>
          </p:nvSpPr>
          <p:spPr>
            <a:xfrm>
              <a:off x="0" y="0"/>
              <a:ext cx="136652" cy="120777"/>
            </a:xfrm>
            <a:custGeom>
              <a:avLst/>
              <a:gdLst/>
              <a:ahLst/>
              <a:cxnLst/>
              <a:rect l="l" t="t" r="r" b="b"/>
              <a:pathLst>
                <a:path w="136652" h="120777">
                  <a:moveTo>
                    <a:pt x="0" y="0"/>
                  </a:moveTo>
                  <a:lnTo>
                    <a:pt x="136652" y="0"/>
                  </a:lnTo>
                  <a:lnTo>
                    <a:pt x="136652" y="120777"/>
                  </a:lnTo>
                  <a:lnTo>
                    <a:pt x="0" y="120777"/>
                  </a:lnTo>
                  <a:lnTo>
                    <a:pt x="0" y="0"/>
                  </a:lnTo>
                  <a:close/>
                </a:path>
              </a:pathLst>
            </a:custGeom>
            <a:blipFill>
              <a:blip r:embed="rId4"/>
              <a:stretch>
                <a:fillRect l="-497" r="-542" b="-31"/>
              </a:stretch>
            </a:blipFill>
          </p:spPr>
          <p:txBody>
            <a:bodyPr/>
            <a:lstStyle/>
            <a:p>
              <a:endParaRPr lang="de-DE"/>
            </a:p>
          </p:txBody>
        </p:sp>
      </p:grpSp>
      <p:grpSp>
        <p:nvGrpSpPr>
          <p:cNvPr id="6" name="Group 6"/>
          <p:cNvGrpSpPr/>
          <p:nvPr/>
        </p:nvGrpSpPr>
        <p:grpSpPr>
          <a:xfrm>
            <a:off x="15217422" y="8931126"/>
            <a:ext cx="2505394" cy="882583"/>
            <a:chOff x="0" y="0"/>
            <a:chExt cx="3340525" cy="1176777"/>
          </a:xfrm>
        </p:grpSpPr>
        <p:sp>
          <p:nvSpPr>
            <p:cNvPr id="7" name="Freeform 7"/>
            <p:cNvSpPr/>
            <p:nvPr/>
          </p:nvSpPr>
          <p:spPr>
            <a:xfrm>
              <a:off x="0" y="0"/>
              <a:ext cx="3340481" cy="1176782"/>
            </a:xfrm>
            <a:custGeom>
              <a:avLst/>
              <a:gdLst/>
              <a:ahLst/>
              <a:cxnLst/>
              <a:rect l="l" t="t" r="r" b="b"/>
              <a:pathLst>
                <a:path w="3340481" h="1176782">
                  <a:moveTo>
                    <a:pt x="0" y="0"/>
                  </a:moveTo>
                  <a:lnTo>
                    <a:pt x="3340481" y="0"/>
                  </a:lnTo>
                  <a:lnTo>
                    <a:pt x="3340481" y="1176782"/>
                  </a:lnTo>
                  <a:lnTo>
                    <a:pt x="0" y="1176782"/>
                  </a:lnTo>
                  <a:lnTo>
                    <a:pt x="0" y="0"/>
                  </a:lnTo>
                  <a:close/>
                </a:path>
              </a:pathLst>
            </a:custGeom>
            <a:blipFill>
              <a:blip r:embed="rId5"/>
              <a:stretch>
                <a:fillRect r="-1"/>
              </a:stretch>
            </a:blipFill>
          </p:spPr>
          <p:txBody>
            <a:bodyPr/>
            <a:lstStyle/>
            <a:p>
              <a:endParaRPr lang="de-DE"/>
            </a:p>
          </p:txBody>
        </p:sp>
      </p:grpSp>
      <p:sp>
        <p:nvSpPr>
          <p:cNvPr id="8" name="TextBox 8"/>
          <p:cNvSpPr txBox="1"/>
          <p:nvPr/>
        </p:nvSpPr>
        <p:spPr>
          <a:xfrm>
            <a:off x="-5956" y="392745"/>
            <a:ext cx="15093556" cy="1345127"/>
          </a:xfrm>
          <a:prstGeom prst="rect">
            <a:avLst/>
          </a:prstGeom>
        </p:spPr>
        <p:txBody>
          <a:bodyPr lIns="0" tIns="0" rIns="0" bIns="0" rtlCol="0" anchor="t">
            <a:spAutoFit/>
          </a:bodyPr>
          <a:lstStyle/>
          <a:p>
            <a:pPr algn="l">
              <a:lnSpc>
                <a:spcPts val="10081"/>
              </a:lnSpc>
            </a:pPr>
            <a:r>
              <a:rPr lang="en-US" sz="7201">
                <a:solidFill>
                  <a:srgbClr val="00285A"/>
                </a:solidFill>
                <a:latin typeface="Roboto Bold"/>
              </a:rPr>
              <a:t>Manuelles Bewerber*innen-Ranking</a:t>
            </a:r>
          </a:p>
        </p:txBody>
      </p:sp>
      <p:grpSp>
        <p:nvGrpSpPr>
          <p:cNvPr id="9" name="Group 9"/>
          <p:cNvGrpSpPr/>
          <p:nvPr/>
        </p:nvGrpSpPr>
        <p:grpSpPr>
          <a:xfrm>
            <a:off x="0" y="8860940"/>
            <a:ext cx="2522160" cy="1576603"/>
            <a:chOff x="0" y="0"/>
            <a:chExt cx="3362880" cy="2102137"/>
          </a:xfrm>
        </p:grpSpPr>
        <p:sp>
          <p:nvSpPr>
            <p:cNvPr id="10" name="Freeform 10"/>
            <p:cNvSpPr/>
            <p:nvPr/>
          </p:nvSpPr>
          <p:spPr>
            <a:xfrm>
              <a:off x="0" y="0"/>
              <a:ext cx="3362833" cy="2102104"/>
            </a:xfrm>
            <a:custGeom>
              <a:avLst/>
              <a:gdLst/>
              <a:ahLst/>
              <a:cxnLst/>
              <a:rect l="l" t="t" r="r" b="b"/>
              <a:pathLst>
                <a:path w="3362833" h="2102104">
                  <a:moveTo>
                    <a:pt x="0" y="0"/>
                  </a:moveTo>
                  <a:lnTo>
                    <a:pt x="3362833" y="0"/>
                  </a:lnTo>
                  <a:lnTo>
                    <a:pt x="3362833" y="2102104"/>
                  </a:lnTo>
                  <a:lnTo>
                    <a:pt x="0" y="2102104"/>
                  </a:lnTo>
                  <a:lnTo>
                    <a:pt x="0" y="0"/>
                  </a:lnTo>
                  <a:close/>
                </a:path>
              </a:pathLst>
            </a:custGeom>
            <a:blipFill>
              <a:blip r:embed="rId6"/>
              <a:stretch>
                <a:fillRect t="-2105" r="-1" b="-2107"/>
              </a:stretch>
            </a:blipFill>
          </p:spPr>
          <p:txBody>
            <a:bodyPr/>
            <a:lstStyle/>
            <a:p>
              <a:endParaRPr lang="de-DE"/>
            </a:p>
          </p:txBody>
        </p:sp>
      </p:grpSp>
      <p:sp>
        <p:nvSpPr>
          <p:cNvPr id="11" name="TextBox 11"/>
          <p:cNvSpPr txBox="1"/>
          <p:nvPr/>
        </p:nvSpPr>
        <p:spPr>
          <a:xfrm>
            <a:off x="4015740" y="3511015"/>
            <a:ext cx="10256520" cy="2770882"/>
          </a:xfrm>
          <a:prstGeom prst="rect">
            <a:avLst/>
          </a:prstGeom>
        </p:spPr>
        <p:txBody>
          <a:bodyPr lIns="0" tIns="0" rIns="0" bIns="0" rtlCol="0" anchor="t">
            <a:spAutoFit/>
          </a:bodyPr>
          <a:lstStyle/>
          <a:p>
            <a:pPr marL="434340" lvl="1" indent="-217170" algn="l">
              <a:lnSpc>
                <a:spcPts val="4320"/>
              </a:lnSpc>
              <a:buAutoNum type="arabicPeriod"/>
            </a:pPr>
            <a:r>
              <a:rPr lang="en-US" sz="3600" spc="33">
                <a:solidFill>
                  <a:srgbClr val="000000"/>
                </a:solidFill>
                <a:latin typeface="TT Rounds Condensed"/>
              </a:rPr>
              <a:t>Wie habt ihr entschieden?</a:t>
            </a:r>
          </a:p>
          <a:p>
            <a:pPr marL="434340" lvl="1" indent="-217170" algn="l">
              <a:lnSpc>
                <a:spcPts val="4320"/>
              </a:lnSpc>
            </a:pPr>
            <a:endParaRPr lang="en-US" sz="3600" spc="33">
              <a:solidFill>
                <a:srgbClr val="000000"/>
              </a:solidFill>
              <a:latin typeface="TT Rounds Condensed"/>
            </a:endParaRPr>
          </a:p>
          <a:p>
            <a:pPr marL="434340" lvl="1" indent="-217170" algn="l">
              <a:lnSpc>
                <a:spcPts val="4320"/>
              </a:lnSpc>
              <a:buAutoNum type="arabicPeriod"/>
            </a:pPr>
            <a:r>
              <a:rPr lang="en-US" sz="3600" spc="33">
                <a:solidFill>
                  <a:srgbClr val="000000"/>
                </a:solidFill>
                <a:latin typeface="TT Rounds Condensed"/>
              </a:rPr>
              <a:t>Was waren eure Beweggründe?</a:t>
            </a:r>
          </a:p>
          <a:p>
            <a:pPr marL="434340" lvl="1" indent="-217170" algn="l">
              <a:lnSpc>
                <a:spcPts val="4320"/>
              </a:lnSpc>
            </a:pPr>
            <a:endParaRPr lang="en-US" sz="3600" spc="33">
              <a:solidFill>
                <a:srgbClr val="000000"/>
              </a:solidFill>
              <a:latin typeface="TT Rounds Condensed"/>
            </a:endParaRPr>
          </a:p>
          <a:p>
            <a:pPr marL="434340" lvl="1" indent="-217170" algn="l">
              <a:lnSpc>
                <a:spcPts val="4320"/>
              </a:lnSpc>
              <a:buAutoNum type="arabicPeriod"/>
            </a:pPr>
            <a:r>
              <a:rPr lang="en-US" sz="3600" spc="33">
                <a:solidFill>
                  <a:srgbClr val="000000"/>
                </a:solidFill>
                <a:latin typeface="TT Rounds Condensed"/>
              </a:rPr>
              <a:t>Was ist euch aufgefallen?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866754" y="8913483"/>
            <a:ext cx="2489672" cy="899177"/>
            <a:chOff x="0" y="0"/>
            <a:chExt cx="3319563" cy="1198903"/>
          </a:xfrm>
        </p:grpSpPr>
        <p:sp>
          <p:nvSpPr>
            <p:cNvPr id="3" name="Freeform 3"/>
            <p:cNvSpPr/>
            <p:nvPr/>
          </p:nvSpPr>
          <p:spPr>
            <a:xfrm>
              <a:off x="0" y="0"/>
              <a:ext cx="3319526" cy="1198880"/>
            </a:xfrm>
            <a:custGeom>
              <a:avLst/>
              <a:gdLst/>
              <a:ahLst/>
              <a:cxnLst/>
              <a:rect l="l" t="t" r="r" b="b"/>
              <a:pathLst>
                <a:path w="3319526" h="1198880">
                  <a:moveTo>
                    <a:pt x="0" y="0"/>
                  </a:moveTo>
                  <a:lnTo>
                    <a:pt x="3319526" y="0"/>
                  </a:lnTo>
                  <a:lnTo>
                    <a:pt x="3319526" y="1198880"/>
                  </a:lnTo>
                  <a:lnTo>
                    <a:pt x="0" y="1198880"/>
                  </a:lnTo>
                  <a:lnTo>
                    <a:pt x="0" y="0"/>
                  </a:lnTo>
                  <a:close/>
                </a:path>
              </a:pathLst>
            </a:custGeom>
            <a:blipFill>
              <a:blip r:embed="rId3"/>
              <a:stretch>
                <a:fillRect t="-198" r="-1" b="-200"/>
              </a:stretch>
            </a:blipFill>
          </p:spPr>
          <p:txBody>
            <a:bodyPr/>
            <a:lstStyle/>
            <a:p>
              <a:endParaRPr lang="de-DE"/>
            </a:p>
          </p:txBody>
        </p:sp>
      </p:grpSp>
      <p:grpSp>
        <p:nvGrpSpPr>
          <p:cNvPr id="4" name="Group 4"/>
          <p:cNvGrpSpPr/>
          <p:nvPr/>
        </p:nvGrpSpPr>
        <p:grpSpPr>
          <a:xfrm>
            <a:off x="16261372" y="8914557"/>
            <a:ext cx="102535" cy="90611"/>
            <a:chOff x="0" y="0"/>
            <a:chExt cx="136713" cy="120815"/>
          </a:xfrm>
        </p:grpSpPr>
        <p:sp>
          <p:nvSpPr>
            <p:cNvPr id="5" name="Freeform 5"/>
            <p:cNvSpPr/>
            <p:nvPr/>
          </p:nvSpPr>
          <p:spPr>
            <a:xfrm>
              <a:off x="0" y="0"/>
              <a:ext cx="136652" cy="120777"/>
            </a:xfrm>
            <a:custGeom>
              <a:avLst/>
              <a:gdLst/>
              <a:ahLst/>
              <a:cxnLst/>
              <a:rect l="l" t="t" r="r" b="b"/>
              <a:pathLst>
                <a:path w="136652" h="120777">
                  <a:moveTo>
                    <a:pt x="0" y="0"/>
                  </a:moveTo>
                  <a:lnTo>
                    <a:pt x="136652" y="0"/>
                  </a:lnTo>
                  <a:lnTo>
                    <a:pt x="136652" y="120777"/>
                  </a:lnTo>
                  <a:lnTo>
                    <a:pt x="0" y="120777"/>
                  </a:lnTo>
                  <a:lnTo>
                    <a:pt x="0" y="0"/>
                  </a:lnTo>
                  <a:close/>
                </a:path>
              </a:pathLst>
            </a:custGeom>
            <a:blipFill>
              <a:blip r:embed="rId4"/>
              <a:stretch>
                <a:fillRect l="-497" r="-542" b="-31"/>
              </a:stretch>
            </a:blipFill>
          </p:spPr>
          <p:txBody>
            <a:bodyPr/>
            <a:lstStyle/>
            <a:p>
              <a:endParaRPr lang="de-DE"/>
            </a:p>
          </p:txBody>
        </p:sp>
      </p:grpSp>
      <p:grpSp>
        <p:nvGrpSpPr>
          <p:cNvPr id="6" name="Group 6"/>
          <p:cNvGrpSpPr/>
          <p:nvPr/>
        </p:nvGrpSpPr>
        <p:grpSpPr>
          <a:xfrm>
            <a:off x="15217422" y="8931126"/>
            <a:ext cx="2505394" cy="882583"/>
            <a:chOff x="0" y="0"/>
            <a:chExt cx="3340525" cy="1176777"/>
          </a:xfrm>
        </p:grpSpPr>
        <p:sp>
          <p:nvSpPr>
            <p:cNvPr id="7" name="Freeform 7"/>
            <p:cNvSpPr/>
            <p:nvPr/>
          </p:nvSpPr>
          <p:spPr>
            <a:xfrm>
              <a:off x="0" y="0"/>
              <a:ext cx="3340481" cy="1176782"/>
            </a:xfrm>
            <a:custGeom>
              <a:avLst/>
              <a:gdLst/>
              <a:ahLst/>
              <a:cxnLst/>
              <a:rect l="l" t="t" r="r" b="b"/>
              <a:pathLst>
                <a:path w="3340481" h="1176782">
                  <a:moveTo>
                    <a:pt x="0" y="0"/>
                  </a:moveTo>
                  <a:lnTo>
                    <a:pt x="3340481" y="0"/>
                  </a:lnTo>
                  <a:lnTo>
                    <a:pt x="3340481" y="1176782"/>
                  </a:lnTo>
                  <a:lnTo>
                    <a:pt x="0" y="1176782"/>
                  </a:lnTo>
                  <a:lnTo>
                    <a:pt x="0" y="0"/>
                  </a:lnTo>
                  <a:close/>
                </a:path>
              </a:pathLst>
            </a:custGeom>
            <a:blipFill>
              <a:blip r:embed="rId5"/>
              <a:stretch>
                <a:fillRect r="-1"/>
              </a:stretch>
            </a:blipFill>
          </p:spPr>
          <p:txBody>
            <a:bodyPr/>
            <a:lstStyle/>
            <a:p>
              <a:endParaRPr lang="de-DE"/>
            </a:p>
          </p:txBody>
        </p:sp>
      </p:grpSp>
      <p:sp>
        <p:nvSpPr>
          <p:cNvPr id="8" name="Freeform 8"/>
          <p:cNvSpPr/>
          <p:nvPr/>
        </p:nvSpPr>
        <p:spPr>
          <a:xfrm>
            <a:off x="-5956" y="678495"/>
            <a:ext cx="18294001" cy="8083818"/>
          </a:xfrm>
          <a:custGeom>
            <a:avLst/>
            <a:gdLst/>
            <a:ahLst/>
            <a:cxnLst/>
            <a:rect l="l" t="t" r="r" b="b"/>
            <a:pathLst>
              <a:path w="18294001" h="8083818">
                <a:moveTo>
                  <a:pt x="0" y="0"/>
                </a:moveTo>
                <a:lnTo>
                  <a:pt x="18294001" y="0"/>
                </a:lnTo>
                <a:lnTo>
                  <a:pt x="18294001" y="8083818"/>
                </a:lnTo>
                <a:lnTo>
                  <a:pt x="0" y="8083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sp>
        <p:nvSpPr>
          <p:cNvPr id="9" name="TextBox 9"/>
          <p:cNvSpPr txBox="1"/>
          <p:nvPr/>
        </p:nvSpPr>
        <p:spPr>
          <a:xfrm>
            <a:off x="321012" y="392745"/>
            <a:ext cx="16938288" cy="2655541"/>
          </a:xfrm>
          <a:prstGeom prst="rect">
            <a:avLst/>
          </a:prstGeom>
        </p:spPr>
        <p:txBody>
          <a:bodyPr lIns="0" tIns="0" rIns="0" bIns="0" rtlCol="0" anchor="t">
            <a:spAutoFit/>
          </a:bodyPr>
          <a:lstStyle/>
          <a:p>
            <a:pPr algn="l">
              <a:lnSpc>
                <a:spcPts val="10081"/>
              </a:lnSpc>
            </a:pPr>
            <a:r>
              <a:rPr lang="en-US" sz="7201">
                <a:solidFill>
                  <a:srgbClr val="00285A"/>
                </a:solidFill>
                <a:latin typeface="Roboto Bold"/>
              </a:rPr>
              <a:t>KI-basiertes Bewerber*innen-Ranking</a:t>
            </a:r>
          </a:p>
          <a:p>
            <a:pPr algn="l">
              <a:lnSpc>
                <a:spcPts val="10081"/>
              </a:lnSpc>
            </a:pPr>
            <a:endParaRPr lang="en-US" sz="7201">
              <a:solidFill>
                <a:srgbClr val="00285A"/>
              </a:solidFill>
              <a:latin typeface="Roboto Bold"/>
            </a:endParaRPr>
          </a:p>
        </p:txBody>
      </p:sp>
      <p:sp>
        <p:nvSpPr>
          <p:cNvPr id="10" name="TextBox 10"/>
          <p:cNvSpPr txBox="1"/>
          <p:nvPr/>
        </p:nvSpPr>
        <p:spPr>
          <a:xfrm>
            <a:off x="3346048" y="1536195"/>
            <a:ext cx="10815632" cy="755650"/>
          </a:xfrm>
          <a:prstGeom prst="rect">
            <a:avLst/>
          </a:prstGeom>
        </p:spPr>
        <p:txBody>
          <a:bodyPr lIns="0" tIns="0" rIns="0" bIns="0" rtlCol="0" anchor="t">
            <a:spAutoFit/>
          </a:bodyPr>
          <a:lstStyle/>
          <a:p>
            <a:pPr algn="l">
              <a:lnSpc>
                <a:spcPts val="5598"/>
              </a:lnSpc>
            </a:pPr>
            <a:r>
              <a:rPr lang="en-US" sz="3999">
                <a:solidFill>
                  <a:srgbClr val="00285A"/>
                </a:solidFill>
                <a:latin typeface="Roboto Bold"/>
              </a:rPr>
              <a:t>Durchführung</a:t>
            </a:r>
          </a:p>
        </p:txBody>
      </p:sp>
      <p:grpSp>
        <p:nvGrpSpPr>
          <p:cNvPr id="11" name="Group 11"/>
          <p:cNvGrpSpPr/>
          <p:nvPr/>
        </p:nvGrpSpPr>
        <p:grpSpPr>
          <a:xfrm>
            <a:off x="16559598" y="722630"/>
            <a:ext cx="1593657" cy="1569214"/>
            <a:chOff x="0" y="0"/>
            <a:chExt cx="2124876" cy="2092285"/>
          </a:xfrm>
        </p:grpSpPr>
        <p:sp>
          <p:nvSpPr>
            <p:cNvPr id="12" name="Freeform 12"/>
            <p:cNvSpPr/>
            <p:nvPr/>
          </p:nvSpPr>
          <p:spPr>
            <a:xfrm>
              <a:off x="0" y="0"/>
              <a:ext cx="2124837" cy="2092325"/>
            </a:xfrm>
            <a:custGeom>
              <a:avLst/>
              <a:gdLst/>
              <a:ahLst/>
              <a:cxnLst/>
              <a:rect l="l" t="t" r="r" b="b"/>
              <a:pathLst>
                <a:path w="2124837" h="2092325">
                  <a:moveTo>
                    <a:pt x="0" y="0"/>
                  </a:moveTo>
                  <a:lnTo>
                    <a:pt x="2124837" y="0"/>
                  </a:lnTo>
                  <a:lnTo>
                    <a:pt x="2124837" y="2092325"/>
                  </a:lnTo>
                  <a:lnTo>
                    <a:pt x="0" y="2092325"/>
                  </a:lnTo>
                  <a:lnTo>
                    <a:pt x="0" y="0"/>
                  </a:lnTo>
                  <a:close/>
                </a:path>
              </a:pathLst>
            </a:custGeom>
            <a:blipFill>
              <a:blip r:embed="rId8"/>
              <a:stretch>
                <a:fillRect r="-1" b="1"/>
              </a:stretch>
            </a:blipFill>
          </p:spPr>
          <p:txBody>
            <a:bodyPr/>
            <a:lstStyle/>
            <a:p>
              <a:endParaRPr lang="de-DE"/>
            </a:p>
          </p:txBody>
        </p:sp>
      </p:grpSp>
      <p:sp>
        <p:nvSpPr>
          <p:cNvPr id="13" name="TextBox 13"/>
          <p:cNvSpPr txBox="1"/>
          <p:nvPr/>
        </p:nvSpPr>
        <p:spPr>
          <a:xfrm>
            <a:off x="844777" y="2356576"/>
            <a:ext cx="14641561" cy="743049"/>
          </a:xfrm>
          <a:prstGeom prst="rect">
            <a:avLst/>
          </a:prstGeom>
        </p:spPr>
        <p:txBody>
          <a:bodyPr lIns="0" tIns="0" rIns="0" bIns="0" rtlCol="0" anchor="t">
            <a:spAutoFit/>
          </a:bodyPr>
          <a:lstStyle/>
          <a:p>
            <a:pPr algn="l">
              <a:lnSpc>
                <a:spcPts val="5598"/>
              </a:lnSpc>
            </a:pPr>
            <a:r>
              <a:rPr lang="en-US" sz="3999">
                <a:solidFill>
                  <a:srgbClr val="00285A"/>
                </a:solidFill>
                <a:latin typeface="Roboto Bold"/>
              </a:rPr>
              <a:t>1. Bewerbungsprozess in beiden Rollen durchspielen</a:t>
            </a:r>
          </a:p>
        </p:txBody>
      </p:sp>
      <p:sp>
        <p:nvSpPr>
          <p:cNvPr id="14" name="TextBox 14"/>
          <p:cNvSpPr txBox="1"/>
          <p:nvPr/>
        </p:nvSpPr>
        <p:spPr>
          <a:xfrm>
            <a:off x="36729" y="4069640"/>
            <a:ext cx="8528671" cy="3636932"/>
          </a:xfrm>
          <a:prstGeom prst="rect">
            <a:avLst/>
          </a:prstGeom>
        </p:spPr>
        <p:txBody>
          <a:bodyPr lIns="0" tIns="0" rIns="0" bIns="0" rtlCol="0" anchor="t">
            <a:spAutoFit/>
          </a:bodyPr>
          <a:lstStyle/>
          <a:p>
            <a:pPr marL="914652" lvl="2" indent="-304884" algn="l">
              <a:lnSpc>
                <a:spcPts val="5601"/>
              </a:lnSpc>
              <a:buFont typeface="Arial"/>
              <a:buChar char="⚬"/>
            </a:pPr>
            <a:r>
              <a:rPr lang="en-US" sz="4001">
                <a:solidFill>
                  <a:srgbClr val="00285A"/>
                </a:solidFill>
                <a:latin typeface="Roboto"/>
              </a:rPr>
              <a:t>lesen sich die Stellenanzeige durch</a:t>
            </a:r>
          </a:p>
          <a:p>
            <a:pPr marL="914652" lvl="2" indent="-304884" algn="l">
              <a:lnSpc>
                <a:spcPts val="5601"/>
              </a:lnSpc>
              <a:buFont typeface="Arial"/>
              <a:buChar char="⚬"/>
            </a:pPr>
            <a:r>
              <a:rPr lang="en-US" sz="4001">
                <a:solidFill>
                  <a:srgbClr val="00285A"/>
                </a:solidFill>
                <a:latin typeface="Roboto"/>
              </a:rPr>
              <a:t>schicken die Bewerbung B001 ab und gegebenfalls noch eine eigene</a:t>
            </a:r>
          </a:p>
        </p:txBody>
      </p:sp>
      <p:sp>
        <p:nvSpPr>
          <p:cNvPr id="15" name="TextBox 15"/>
          <p:cNvSpPr txBox="1"/>
          <p:nvPr/>
        </p:nvSpPr>
        <p:spPr>
          <a:xfrm>
            <a:off x="8565400" y="4122862"/>
            <a:ext cx="9239903" cy="2248663"/>
          </a:xfrm>
          <a:prstGeom prst="rect">
            <a:avLst/>
          </a:prstGeom>
        </p:spPr>
        <p:txBody>
          <a:bodyPr lIns="0" tIns="0" rIns="0" bIns="0" rtlCol="0" anchor="t">
            <a:spAutoFit/>
          </a:bodyPr>
          <a:lstStyle/>
          <a:p>
            <a:pPr marL="914652" lvl="2" indent="-304884" algn="l">
              <a:lnSpc>
                <a:spcPts val="5601"/>
              </a:lnSpc>
              <a:buFont typeface="Arial"/>
              <a:buChar char="⚬"/>
            </a:pPr>
            <a:r>
              <a:rPr lang="en-US" sz="4001">
                <a:solidFill>
                  <a:srgbClr val="00285A"/>
                </a:solidFill>
                <a:latin typeface="Roboto"/>
              </a:rPr>
              <a:t>lesen sich die Stellenanzeige durch</a:t>
            </a:r>
          </a:p>
          <a:p>
            <a:pPr marL="914652" lvl="2" indent="-304884" algn="l">
              <a:lnSpc>
                <a:spcPts val="5601"/>
              </a:lnSpc>
              <a:buFont typeface="Arial"/>
              <a:buChar char="⚬"/>
            </a:pPr>
            <a:r>
              <a:rPr lang="en-US" sz="4001">
                <a:solidFill>
                  <a:srgbClr val="00285A"/>
                </a:solidFill>
                <a:latin typeface="Roboto"/>
              </a:rPr>
              <a:t>analysieren das Ranking</a:t>
            </a:r>
          </a:p>
          <a:p>
            <a:pPr marL="914652" lvl="2" indent="-304884" algn="l">
              <a:lnSpc>
                <a:spcPts val="5601"/>
              </a:lnSpc>
              <a:buFont typeface="Arial"/>
              <a:buChar char="⚬"/>
            </a:pPr>
            <a:r>
              <a:rPr lang="en-US" sz="4001">
                <a:solidFill>
                  <a:srgbClr val="00285A"/>
                </a:solidFill>
                <a:latin typeface="Roboto"/>
              </a:rPr>
              <a:t>suchen die Vorurteile</a:t>
            </a:r>
          </a:p>
        </p:txBody>
      </p:sp>
      <p:sp>
        <p:nvSpPr>
          <p:cNvPr id="16" name="TextBox 16"/>
          <p:cNvSpPr txBox="1"/>
          <p:nvPr/>
        </p:nvSpPr>
        <p:spPr>
          <a:xfrm>
            <a:off x="844777" y="3249134"/>
            <a:ext cx="2954655" cy="774669"/>
          </a:xfrm>
          <a:prstGeom prst="rect">
            <a:avLst/>
          </a:prstGeom>
        </p:spPr>
        <p:txBody>
          <a:bodyPr lIns="0" tIns="0" rIns="0" bIns="0" rtlCol="0" anchor="t">
            <a:spAutoFit/>
          </a:bodyPr>
          <a:lstStyle/>
          <a:p>
            <a:pPr algn="ctr">
              <a:lnSpc>
                <a:spcPts val="5601"/>
              </a:lnSpc>
            </a:pPr>
            <a:r>
              <a:rPr lang="en-US" sz="4001">
                <a:solidFill>
                  <a:srgbClr val="00285A"/>
                </a:solidFill>
                <a:latin typeface="Roboto Bold"/>
              </a:rPr>
              <a:t>Bewerber*in </a:t>
            </a:r>
          </a:p>
        </p:txBody>
      </p:sp>
      <p:sp>
        <p:nvSpPr>
          <p:cNvPr id="17" name="TextBox 17"/>
          <p:cNvSpPr txBox="1"/>
          <p:nvPr/>
        </p:nvSpPr>
        <p:spPr>
          <a:xfrm>
            <a:off x="9411471" y="3228099"/>
            <a:ext cx="3264535" cy="752639"/>
          </a:xfrm>
          <a:prstGeom prst="rect">
            <a:avLst/>
          </a:prstGeom>
        </p:spPr>
        <p:txBody>
          <a:bodyPr lIns="0" tIns="0" rIns="0" bIns="0" rtlCol="0" anchor="t">
            <a:spAutoFit/>
          </a:bodyPr>
          <a:lstStyle/>
          <a:p>
            <a:pPr algn="ctr">
              <a:lnSpc>
                <a:spcPts val="5601"/>
              </a:lnSpc>
            </a:pPr>
            <a:r>
              <a:rPr lang="en-US" sz="4001">
                <a:solidFill>
                  <a:srgbClr val="00285A"/>
                </a:solidFill>
                <a:latin typeface="Roboto Bold"/>
              </a:rPr>
              <a:t>Personaler*in </a:t>
            </a:r>
          </a:p>
        </p:txBody>
      </p:sp>
      <p:grpSp>
        <p:nvGrpSpPr>
          <p:cNvPr id="18" name="Group 18"/>
          <p:cNvGrpSpPr/>
          <p:nvPr/>
        </p:nvGrpSpPr>
        <p:grpSpPr>
          <a:xfrm>
            <a:off x="0" y="8860940"/>
            <a:ext cx="2522160" cy="1576603"/>
            <a:chOff x="0" y="0"/>
            <a:chExt cx="3362880" cy="2102137"/>
          </a:xfrm>
        </p:grpSpPr>
        <p:sp>
          <p:nvSpPr>
            <p:cNvPr id="19" name="Freeform 19"/>
            <p:cNvSpPr/>
            <p:nvPr/>
          </p:nvSpPr>
          <p:spPr>
            <a:xfrm>
              <a:off x="0" y="0"/>
              <a:ext cx="3362833" cy="2102104"/>
            </a:xfrm>
            <a:custGeom>
              <a:avLst/>
              <a:gdLst/>
              <a:ahLst/>
              <a:cxnLst/>
              <a:rect l="l" t="t" r="r" b="b"/>
              <a:pathLst>
                <a:path w="3362833" h="2102104">
                  <a:moveTo>
                    <a:pt x="0" y="0"/>
                  </a:moveTo>
                  <a:lnTo>
                    <a:pt x="3362833" y="0"/>
                  </a:lnTo>
                  <a:lnTo>
                    <a:pt x="3362833" y="2102104"/>
                  </a:lnTo>
                  <a:lnTo>
                    <a:pt x="0" y="2102104"/>
                  </a:lnTo>
                  <a:lnTo>
                    <a:pt x="0" y="0"/>
                  </a:lnTo>
                  <a:close/>
                </a:path>
              </a:pathLst>
            </a:custGeom>
            <a:blipFill>
              <a:blip r:embed="rId9"/>
              <a:stretch>
                <a:fillRect t="-2105" r="-1" b="-2107"/>
              </a:stretch>
            </a:blipFill>
          </p:spPr>
          <p:txBody>
            <a:bodyPr/>
            <a:lstStyle/>
            <a:p>
              <a:endParaRPr lang="de-DE"/>
            </a:p>
          </p:txBody>
        </p:sp>
      </p:grpSp>
      <p:sp>
        <p:nvSpPr>
          <p:cNvPr id="20" name="TextBox 20"/>
          <p:cNvSpPr txBox="1"/>
          <p:nvPr/>
        </p:nvSpPr>
        <p:spPr>
          <a:xfrm>
            <a:off x="9467766" y="6485740"/>
            <a:ext cx="3742985" cy="2188865"/>
          </a:xfrm>
          <a:prstGeom prst="rect">
            <a:avLst/>
          </a:prstGeom>
        </p:spPr>
        <p:txBody>
          <a:bodyPr lIns="0" tIns="0" rIns="0" bIns="0" rtlCol="0" anchor="t">
            <a:spAutoFit/>
          </a:bodyPr>
          <a:lstStyle/>
          <a:p>
            <a:pPr algn="l">
              <a:lnSpc>
                <a:spcPts val="5601"/>
              </a:lnSpc>
            </a:pPr>
            <a:r>
              <a:rPr lang="en-US" sz="4000">
                <a:solidFill>
                  <a:srgbClr val="00285A"/>
                </a:solidFill>
                <a:latin typeface="Roboto Bold"/>
              </a:rPr>
              <a:t>B001: Jamie</a:t>
            </a:r>
          </a:p>
          <a:p>
            <a:pPr algn="l">
              <a:lnSpc>
                <a:spcPts val="5601"/>
              </a:lnSpc>
            </a:pPr>
            <a:r>
              <a:rPr lang="en-US" sz="4000">
                <a:solidFill>
                  <a:srgbClr val="00285A"/>
                </a:solidFill>
                <a:latin typeface="Roboto Bold"/>
              </a:rPr>
              <a:t>B002: Robin</a:t>
            </a:r>
          </a:p>
          <a:p>
            <a:pPr algn="l">
              <a:lnSpc>
                <a:spcPts val="5601"/>
              </a:lnSpc>
            </a:pPr>
            <a:r>
              <a:rPr lang="en-US" sz="4000">
                <a:solidFill>
                  <a:srgbClr val="00285A"/>
                </a:solidFill>
                <a:latin typeface="Roboto Bold"/>
              </a:rPr>
              <a:t>B003: Alex</a:t>
            </a:r>
          </a:p>
        </p:txBody>
      </p:sp>
      <p:sp>
        <p:nvSpPr>
          <p:cNvPr id="21" name="TextBox 21"/>
          <p:cNvSpPr txBox="1"/>
          <p:nvPr/>
        </p:nvSpPr>
        <p:spPr>
          <a:xfrm>
            <a:off x="12715444" y="7172594"/>
            <a:ext cx="3840578" cy="1471613"/>
          </a:xfrm>
          <a:prstGeom prst="rect">
            <a:avLst/>
          </a:prstGeom>
        </p:spPr>
        <p:txBody>
          <a:bodyPr lIns="0" tIns="0" rIns="0" bIns="0" rtlCol="0" anchor="t">
            <a:spAutoFit/>
          </a:bodyPr>
          <a:lstStyle/>
          <a:p>
            <a:pPr algn="l">
              <a:lnSpc>
                <a:spcPts val="5601"/>
              </a:lnSpc>
            </a:pPr>
            <a:r>
              <a:rPr lang="en-US" sz="4000">
                <a:solidFill>
                  <a:srgbClr val="00285A"/>
                </a:solidFill>
                <a:latin typeface="Roboto Bold"/>
              </a:rPr>
              <a:t>B004: Samantha</a:t>
            </a:r>
          </a:p>
          <a:p>
            <a:pPr algn="l">
              <a:lnSpc>
                <a:spcPts val="5601"/>
              </a:lnSpc>
            </a:pPr>
            <a:r>
              <a:rPr lang="en-US" sz="4000">
                <a:solidFill>
                  <a:srgbClr val="00285A"/>
                </a:solidFill>
                <a:latin typeface="Roboto Bold"/>
              </a:rPr>
              <a:t>B005: Casey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956" y="653344"/>
            <a:ext cx="18294001" cy="8108969"/>
          </a:xfrm>
          <a:custGeom>
            <a:avLst/>
            <a:gdLst/>
            <a:ahLst/>
            <a:cxnLst/>
            <a:rect l="l" t="t" r="r" b="b"/>
            <a:pathLst>
              <a:path w="18294001" h="8108969">
                <a:moveTo>
                  <a:pt x="0" y="0"/>
                </a:moveTo>
                <a:lnTo>
                  <a:pt x="18294001" y="0"/>
                </a:lnTo>
                <a:lnTo>
                  <a:pt x="18294001" y="8108969"/>
                </a:lnTo>
                <a:lnTo>
                  <a:pt x="0" y="81089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grpSp>
        <p:nvGrpSpPr>
          <p:cNvPr id="3" name="Group 3"/>
          <p:cNvGrpSpPr/>
          <p:nvPr/>
        </p:nvGrpSpPr>
        <p:grpSpPr>
          <a:xfrm>
            <a:off x="109619" y="4561372"/>
            <a:ext cx="4348488" cy="4299568"/>
            <a:chOff x="0" y="0"/>
            <a:chExt cx="5797984" cy="5732757"/>
          </a:xfrm>
        </p:grpSpPr>
        <p:sp>
          <p:nvSpPr>
            <p:cNvPr id="4" name="Freeform 4"/>
            <p:cNvSpPr/>
            <p:nvPr/>
          </p:nvSpPr>
          <p:spPr>
            <a:xfrm>
              <a:off x="0" y="0"/>
              <a:ext cx="5797931" cy="5732780"/>
            </a:xfrm>
            <a:custGeom>
              <a:avLst/>
              <a:gdLst/>
              <a:ahLst/>
              <a:cxnLst/>
              <a:rect l="l" t="t" r="r" b="b"/>
              <a:pathLst>
                <a:path w="5797931" h="5732780">
                  <a:moveTo>
                    <a:pt x="0" y="0"/>
                  </a:moveTo>
                  <a:lnTo>
                    <a:pt x="5797931" y="0"/>
                  </a:lnTo>
                  <a:lnTo>
                    <a:pt x="5797931" y="5732780"/>
                  </a:lnTo>
                  <a:lnTo>
                    <a:pt x="0" y="5732780"/>
                  </a:lnTo>
                  <a:lnTo>
                    <a:pt x="0" y="0"/>
                  </a:lnTo>
                  <a:close/>
                </a:path>
              </a:pathLst>
            </a:custGeom>
            <a:blipFill>
              <a:blip r:embed="rId4"/>
              <a:stretch>
                <a:fillRect t="-15" b="-15"/>
              </a:stretch>
            </a:blipFill>
          </p:spPr>
          <p:txBody>
            <a:bodyPr/>
            <a:lstStyle/>
            <a:p>
              <a:endParaRPr lang="de-DE"/>
            </a:p>
          </p:txBody>
        </p:sp>
      </p:grpSp>
      <p:grpSp>
        <p:nvGrpSpPr>
          <p:cNvPr id="5" name="Group 5"/>
          <p:cNvGrpSpPr/>
          <p:nvPr/>
        </p:nvGrpSpPr>
        <p:grpSpPr>
          <a:xfrm>
            <a:off x="0" y="8860940"/>
            <a:ext cx="2522160" cy="1576603"/>
            <a:chOff x="0" y="0"/>
            <a:chExt cx="3362880" cy="2102137"/>
          </a:xfrm>
        </p:grpSpPr>
        <p:sp>
          <p:nvSpPr>
            <p:cNvPr id="6" name="Freeform 6"/>
            <p:cNvSpPr/>
            <p:nvPr/>
          </p:nvSpPr>
          <p:spPr>
            <a:xfrm>
              <a:off x="0" y="0"/>
              <a:ext cx="3362833" cy="2102104"/>
            </a:xfrm>
            <a:custGeom>
              <a:avLst/>
              <a:gdLst/>
              <a:ahLst/>
              <a:cxnLst/>
              <a:rect l="l" t="t" r="r" b="b"/>
              <a:pathLst>
                <a:path w="3362833" h="2102104">
                  <a:moveTo>
                    <a:pt x="0" y="0"/>
                  </a:moveTo>
                  <a:lnTo>
                    <a:pt x="3362833" y="0"/>
                  </a:lnTo>
                  <a:lnTo>
                    <a:pt x="3362833" y="2102104"/>
                  </a:lnTo>
                  <a:lnTo>
                    <a:pt x="0" y="2102104"/>
                  </a:lnTo>
                  <a:lnTo>
                    <a:pt x="0" y="0"/>
                  </a:lnTo>
                  <a:close/>
                </a:path>
              </a:pathLst>
            </a:custGeom>
            <a:blipFill>
              <a:blip r:embed="rId5"/>
              <a:stretch>
                <a:fillRect t="-2105" r="-1" b="-2107"/>
              </a:stretch>
            </a:blipFill>
          </p:spPr>
          <p:txBody>
            <a:bodyPr/>
            <a:lstStyle/>
            <a:p>
              <a:endParaRPr lang="de-DE"/>
            </a:p>
          </p:txBody>
        </p:sp>
      </p:grpSp>
      <p:grpSp>
        <p:nvGrpSpPr>
          <p:cNvPr id="7" name="Group 7"/>
          <p:cNvGrpSpPr/>
          <p:nvPr/>
        </p:nvGrpSpPr>
        <p:grpSpPr>
          <a:xfrm>
            <a:off x="3783751" y="2464264"/>
            <a:ext cx="10720497" cy="6298292"/>
            <a:chOff x="0" y="0"/>
            <a:chExt cx="14293996" cy="8397723"/>
          </a:xfrm>
        </p:grpSpPr>
        <p:sp>
          <p:nvSpPr>
            <p:cNvPr id="8" name="Freeform 8"/>
            <p:cNvSpPr/>
            <p:nvPr/>
          </p:nvSpPr>
          <p:spPr>
            <a:xfrm>
              <a:off x="0" y="0"/>
              <a:ext cx="14293977" cy="8397748"/>
            </a:xfrm>
            <a:custGeom>
              <a:avLst/>
              <a:gdLst/>
              <a:ahLst/>
              <a:cxnLst/>
              <a:rect l="l" t="t" r="r" b="b"/>
              <a:pathLst>
                <a:path w="14293977" h="8397748">
                  <a:moveTo>
                    <a:pt x="0" y="0"/>
                  </a:moveTo>
                  <a:lnTo>
                    <a:pt x="14293977" y="0"/>
                  </a:lnTo>
                  <a:lnTo>
                    <a:pt x="14293977" y="8397748"/>
                  </a:lnTo>
                  <a:lnTo>
                    <a:pt x="0" y="8397748"/>
                  </a:lnTo>
                  <a:lnTo>
                    <a:pt x="0" y="0"/>
                  </a:lnTo>
                  <a:close/>
                </a:path>
              </a:pathLst>
            </a:custGeom>
            <a:blipFill>
              <a:blip r:embed="rId6"/>
              <a:stretch>
                <a:fillRect t="-35" b="-35"/>
              </a:stretch>
            </a:blipFill>
          </p:spPr>
          <p:txBody>
            <a:bodyPr/>
            <a:lstStyle/>
            <a:p>
              <a:endParaRPr lang="de-DE"/>
            </a:p>
          </p:txBody>
        </p:sp>
      </p:grpSp>
      <p:grpSp>
        <p:nvGrpSpPr>
          <p:cNvPr id="9" name="Group 9"/>
          <p:cNvGrpSpPr/>
          <p:nvPr/>
        </p:nvGrpSpPr>
        <p:grpSpPr>
          <a:xfrm>
            <a:off x="211825" y="5143500"/>
            <a:ext cx="3568949" cy="5020260"/>
            <a:chOff x="0" y="0"/>
            <a:chExt cx="4758599" cy="6693680"/>
          </a:xfrm>
        </p:grpSpPr>
        <p:sp>
          <p:nvSpPr>
            <p:cNvPr id="10" name="Freeform 10"/>
            <p:cNvSpPr/>
            <p:nvPr/>
          </p:nvSpPr>
          <p:spPr>
            <a:xfrm flipH="1">
              <a:off x="0" y="0"/>
              <a:ext cx="4758563" cy="6693662"/>
            </a:xfrm>
            <a:custGeom>
              <a:avLst/>
              <a:gdLst/>
              <a:ahLst/>
              <a:cxnLst/>
              <a:rect l="l" t="t" r="r" b="b"/>
              <a:pathLst>
                <a:path w="4758563" h="6693662">
                  <a:moveTo>
                    <a:pt x="4758563" y="0"/>
                  </a:moveTo>
                  <a:lnTo>
                    <a:pt x="0" y="0"/>
                  </a:lnTo>
                  <a:lnTo>
                    <a:pt x="0" y="6693662"/>
                  </a:lnTo>
                  <a:lnTo>
                    <a:pt x="4758563" y="6693662"/>
                  </a:lnTo>
                  <a:lnTo>
                    <a:pt x="4758563" y="0"/>
                  </a:lnTo>
                  <a:close/>
                </a:path>
              </a:pathLst>
            </a:custGeom>
            <a:blipFill>
              <a:blip r:embed="rId7"/>
              <a:stretch>
                <a:fillRect t="-48" b="-48"/>
              </a:stretch>
            </a:blipFill>
          </p:spPr>
          <p:txBody>
            <a:bodyPr/>
            <a:lstStyle/>
            <a:p>
              <a:endParaRPr lang="de-DE"/>
            </a:p>
          </p:txBody>
        </p:sp>
      </p:grpSp>
      <p:grpSp>
        <p:nvGrpSpPr>
          <p:cNvPr id="11" name="Group 11"/>
          <p:cNvGrpSpPr/>
          <p:nvPr/>
        </p:nvGrpSpPr>
        <p:grpSpPr>
          <a:xfrm rot="-574806">
            <a:off x="3863494" y="7547312"/>
            <a:ext cx="1370583" cy="1108926"/>
            <a:chOff x="0" y="0"/>
            <a:chExt cx="1827444" cy="1478568"/>
          </a:xfrm>
        </p:grpSpPr>
        <p:sp>
          <p:nvSpPr>
            <p:cNvPr id="12" name="Freeform 12"/>
            <p:cNvSpPr/>
            <p:nvPr/>
          </p:nvSpPr>
          <p:spPr>
            <a:xfrm>
              <a:off x="0" y="0"/>
              <a:ext cx="1827403" cy="1478534"/>
            </a:xfrm>
            <a:custGeom>
              <a:avLst/>
              <a:gdLst/>
              <a:ahLst/>
              <a:cxnLst/>
              <a:rect l="l" t="t" r="r" b="b"/>
              <a:pathLst>
                <a:path w="1827403" h="1478534">
                  <a:moveTo>
                    <a:pt x="0" y="0"/>
                  </a:moveTo>
                  <a:lnTo>
                    <a:pt x="1827403" y="0"/>
                  </a:lnTo>
                  <a:lnTo>
                    <a:pt x="1827403" y="1478534"/>
                  </a:lnTo>
                  <a:lnTo>
                    <a:pt x="0" y="1478534"/>
                  </a:lnTo>
                  <a:lnTo>
                    <a:pt x="0" y="0"/>
                  </a:lnTo>
                  <a:close/>
                </a:path>
              </a:pathLst>
            </a:custGeom>
            <a:blipFill>
              <a:blip r:embed="rId8"/>
              <a:stretch>
                <a:fillRect t="-210" r="-2" b="-212"/>
              </a:stretch>
            </a:blipFill>
          </p:spPr>
          <p:txBody>
            <a:bodyPr/>
            <a:lstStyle/>
            <a:p>
              <a:endParaRPr lang="de-DE"/>
            </a:p>
          </p:txBody>
        </p:sp>
      </p:grpSp>
      <p:grpSp>
        <p:nvGrpSpPr>
          <p:cNvPr id="13" name="Group 13"/>
          <p:cNvGrpSpPr/>
          <p:nvPr/>
        </p:nvGrpSpPr>
        <p:grpSpPr>
          <a:xfrm>
            <a:off x="15306177" y="4238199"/>
            <a:ext cx="2002813" cy="939501"/>
            <a:chOff x="0" y="0"/>
            <a:chExt cx="2670417" cy="1252668"/>
          </a:xfrm>
        </p:grpSpPr>
        <p:sp>
          <p:nvSpPr>
            <p:cNvPr id="14" name="Freeform 14"/>
            <p:cNvSpPr/>
            <p:nvPr/>
          </p:nvSpPr>
          <p:spPr>
            <a:xfrm>
              <a:off x="0" y="0"/>
              <a:ext cx="2670429" cy="1252728"/>
            </a:xfrm>
            <a:custGeom>
              <a:avLst/>
              <a:gdLst/>
              <a:ahLst/>
              <a:cxnLst/>
              <a:rect l="l" t="t" r="r" b="b"/>
              <a:pathLst>
                <a:path w="2670429" h="1252728">
                  <a:moveTo>
                    <a:pt x="0" y="0"/>
                  </a:moveTo>
                  <a:lnTo>
                    <a:pt x="2670429" y="0"/>
                  </a:lnTo>
                  <a:lnTo>
                    <a:pt x="2670429" y="1252728"/>
                  </a:lnTo>
                  <a:lnTo>
                    <a:pt x="0" y="1252728"/>
                  </a:lnTo>
                  <a:lnTo>
                    <a:pt x="0" y="0"/>
                  </a:lnTo>
                  <a:close/>
                </a:path>
              </a:pathLst>
            </a:custGeom>
            <a:blipFill>
              <a:blip r:embed="rId9"/>
              <a:stretch>
                <a:fillRect t="-516" b="-511"/>
              </a:stretch>
            </a:blipFill>
          </p:spPr>
          <p:txBody>
            <a:bodyPr/>
            <a:lstStyle/>
            <a:p>
              <a:endParaRPr lang="de-DE"/>
            </a:p>
          </p:txBody>
        </p:sp>
      </p:grpSp>
      <p:grpSp>
        <p:nvGrpSpPr>
          <p:cNvPr id="15" name="Group 15"/>
          <p:cNvGrpSpPr/>
          <p:nvPr/>
        </p:nvGrpSpPr>
        <p:grpSpPr>
          <a:xfrm>
            <a:off x="14568345" y="5430832"/>
            <a:ext cx="3506974" cy="3529031"/>
            <a:chOff x="0" y="0"/>
            <a:chExt cx="4675965" cy="4705375"/>
          </a:xfrm>
        </p:grpSpPr>
        <p:sp>
          <p:nvSpPr>
            <p:cNvPr id="16" name="Freeform 16"/>
            <p:cNvSpPr/>
            <p:nvPr/>
          </p:nvSpPr>
          <p:spPr>
            <a:xfrm>
              <a:off x="0" y="0"/>
              <a:ext cx="4676013" cy="4705350"/>
            </a:xfrm>
            <a:custGeom>
              <a:avLst/>
              <a:gdLst/>
              <a:ahLst/>
              <a:cxnLst/>
              <a:rect l="l" t="t" r="r" b="b"/>
              <a:pathLst>
                <a:path w="4676013" h="4705350">
                  <a:moveTo>
                    <a:pt x="0" y="0"/>
                  </a:moveTo>
                  <a:lnTo>
                    <a:pt x="4676013" y="0"/>
                  </a:lnTo>
                  <a:lnTo>
                    <a:pt x="4676013" y="4705350"/>
                  </a:lnTo>
                  <a:lnTo>
                    <a:pt x="0" y="4705350"/>
                  </a:lnTo>
                  <a:lnTo>
                    <a:pt x="0" y="0"/>
                  </a:lnTo>
                  <a:close/>
                </a:path>
              </a:pathLst>
            </a:custGeom>
            <a:blipFill>
              <a:blip r:embed="rId10"/>
              <a:stretch>
                <a:fillRect l="-43" r="-42"/>
              </a:stretch>
            </a:blipFill>
          </p:spPr>
          <p:txBody>
            <a:bodyPr/>
            <a:lstStyle/>
            <a:p>
              <a:endParaRPr lang="de-DE"/>
            </a:p>
          </p:txBody>
        </p:sp>
      </p:grpSp>
      <p:sp>
        <p:nvSpPr>
          <p:cNvPr id="17" name="TextBox 17"/>
          <p:cNvSpPr txBox="1"/>
          <p:nvPr/>
        </p:nvSpPr>
        <p:spPr>
          <a:xfrm>
            <a:off x="109619" y="405694"/>
            <a:ext cx="18062807" cy="1932592"/>
          </a:xfrm>
          <a:prstGeom prst="rect">
            <a:avLst/>
          </a:prstGeom>
        </p:spPr>
        <p:txBody>
          <a:bodyPr lIns="0" tIns="0" rIns="0" bIns="0" rtlCol="0" anchor="t">
            <a:spAutoFit/>
          </a:bodyPr>
          <a:lstStyle/>
          <a:p>
            <a:pPr algn="ctr">
              <a:lnSpc>
                <a:spcPts val="8680"/>
              </a:lnSpc>
            </a:pPr>
            <a:r>
              <a:rPr lang="en-US" sz="6200">
                <a:solidFill>
                  <a:srgbClr val="00285A"/>
                </a:solidFill>
                <a:latin typeface="Exo 2 Bold"/>
              </a:rPr>
              <a:t>Studiengang Wirtschaftsinformatik </a:t>
            </a:r>
          </a:p>
          <a:p>
            <a:pPr algn="ctr">
              <a:lnSpc>
                <a:spcPts val="5601"/>
              </a:lnSpc>
            </a:pPr>
            <a:r>
              <a:rPr lang="en-US" sz="4001">
                <a:solidFill>
                  <a:srgbClr val="00285A"/>
                </a:solidFill>
                <a:latin typeface="Exo 2 Bold"/>
              </a:rPr>
              <a:t>Hochschule für Technik und Wirtschaft Berlin</a:t>
            </a:r>
          </a:p>
        </p:txBody>
      </p:sp>
      <p:sp>
        <p:nvSpPr>
          <p:cNvPr id="18" name="TextBox 18"/>
          <p:cNvSpPr txBox="1"/>
          <p:nvPr/>
        </p:nvSpPr>
        <p:spPr>
          <a:xfrm>
            <a:off x="1028700" y="2813574"/>
            <a:ext cx="1911221" cy="779432"/>
          </a:xfrm>
          <a:prstGeom prst="rect">
            <a:avLst/>
          </a:prstGeom>
        </p:spPr>
        <p:txBody>
          <a:bodyPr lIns="0" tIns="0" rIns="0" bIns="0" rtlCol="0" anchor="t">
            <a:spAutoFit/>
          </a:bodyPr>
          <a:lstStyle/>
          <a:p>
            <a:pPr algn="ctr">
              <a:lnSpc>
                <a:spcPts val="5601"/>
              </a:lnSpc>
            </a:pPr>
            <a:r>
              <a:rPr lang="en-US" sz="4001" u="sng">
                <a:solidFill>
                  <a:srgbClr val="00285A"/>
                </a:solidFill>
                <a:latin typeface="Exo 2 Bold"/>
              </a:rPr>
              <a:t>IT</a:t>
            </a:r>
          </a:p>
        </p:txBody>
      </p:sp>
      <p:sp>
        <p:nvSpPr>
          <p:cNvPr id="19" name="TextBox 19"/>
          <p:cNvSpPr txBox="1"/>
          <p:nvPr/>
        </p:nvSpPr>
        <p:spPr>
          <a:xfrm>
            <a:off x="15351974" y="2813574"/>
            <a:ext cx="1911221" cy="779432"/>
          </a:xfrm>
          <a:prstGeom prst="rect">
            <a:avLst/>
          </a:prstGeom>
        </p:spPr>
        <p:txBody>
          <a:bodyPr lIns="0" tIns="0" rIns="0" bIns="0" rtlCol="0" anchor="t">
            <a:spAutoFit/>
          </a:bodyPr>
          <a:lstStyle/>
          <a:p>
            <a:pPr algn="ctr">
              <a:lnSpc>
                <a:spcPts val="5601"/>
              </a:lnSpc>
            </a:pPr>
            <a:r>
              <a:rPr lang="en-US" sz="4001" u="sng">
                <a:solidFill>
                  <a:srgbClr val="00285A"/>
                </a:solidFill>
                <a:latin typeface="Exo 2 Bold"/>
              </a:rPr>
              <a:t>BWL</a:t>
            </a:r>
          </a:p>
        </p:txBody>
      </p:sp>
      <p:grpSp>
        <p:nvGrpSpPr>
          <p:cNvPr id="20" name="Group 20"/>
          <p:cNvGrpSpPr/>
          <p:nvPr/>
        </p:nvGrpSpPr>
        <p:grpSpPr>
          <a:xfrm>
            <a:off x="14866754" y="8913483"/>
            <a:ext cx="2489672" cy="899177"/>
            <a:chOff x="0" y="0"/>
            <a:chExt cx="3319563" cy="1198903"/>
          </a:xfrm>
        </p:grpSpPr>
        <p:sp>
          <p:nvSpPr>
            <p:cNvPr id="21" name="Freeform 21"/>
            <p:cNvSpPr/>
            <p:nvPr/>
          </p:nvSpPr>
          <p:spPr>
            <a:xfrm>
              <a:off x="0" y="0"/>
              <a:ext cx="3319526" cy="1198880"/>
            </a:xfrm>
            <a:custGeom>
              <a:avLst/>
              <a:gdLst/>
              <a:ahLst/>
              <a:cxnLst/>
              <a:rect l="l" t="t" r="r" b="b"/>
              <a:pathLst>
                <a:path w="3319526" h="1198880">
                  <a:moveTo>
                    <a:pt x="0" y="0"/>
                  </a:moveTo>
                  <a:lnTo>
                    <a:pt x="3319526" y="0"/>
                  </a:lnTo>
                  <a:lnTo>
                    <a:pt x="3319526" y="1198880"/>
                  </a:lnTo>
                  <a:lnTo>
                    <a:pt x="0" y="1198880"/>
                  </a:lnTo>
                  <a:lnTo>
                    <a:pt x="0" y="0"/>
                  </a:lnTo>
                  <a:close/>
                </a:path>
              </a:pathLst>
            </a:custGeom>
            <a:blipFill>
              <a:blip r:embed="rId11"/>
              <a:stretch>
                <a:fillRect t="-198" r="-1" b="-200"/>
              </a:stretch>
            </a:blipFill>
          </p:spPr>
          <p:txBody>
            <a:bodyPr/>
            <a:lstStyle/>
            <a:p>
              <a:endParaRPr lang="de-DE"/>
            </a:p>
          </p:txBody>
        </p:sp>
      </p:grpSp>
      <p:grpSp>
        <p:nvGrpSpPr>
          <p:cNvPr id="22" name="Group 22"/>
          <p:cNvGrpSpPr/>
          <p:nvPr/>
        </p:nvGrpSpPr>
        <p:grpSpPr>
          <a:xfrm>
            <a:off x="16261372" y="8914557"/>
            <a:ext cx="102535" cy="90611"/>
            <a:chOff x="0" y="0"/>
            <a:chExt cx="136713" cy="120815"/>
          </a:xfrm>
        </p:grpSpPr>
        <p:sp>
          <p:nvSpPr>
            <p:cNvPr id="23" name="Freeform 23"/>
            <p:cNvSpPr/>
            <p:nvPr/>
          </p:nvSpPr>
          <p:spPr>
            <a:xfrm>
              <a:off x="0" y="0"/>
              <a:ext cx="136652" cy="120777"/>
            </a:xfrm>
            <a:custGeom>
              <a:avLst/>
              <a:gdLst/>
              <a:ahLst/>
              <a:cxnLst/>
              <a:rect l="l" t="t" r="r" b="b"/>
              <a:pathLst>
                <a:path w="136652" h="120777">
                  <a:moveTo>
                    <a:pt x="0" y="0"/>
                  </a:moveTo>
                  <a:lnTo>
                    <a:pt x="136652" y="0"/>
                  </a:lnTo>
                  <a:lnTo>
                    <a:pt x="136652" y="120777"/>
                  </a:lnTo>
                  <a:lnTo>
                    <a:pt x="0" y="120777"/>
                  </a:lnTo>
                  <a:lnTo>
                    <a:pt x="0" y="0"/>
                  </a:lnTo>
                  <a:close/>
                </a:path>
              </a:pathLst>
            </a:custGeom>
            <a:blipFill>
              <a:blip r:embed="rId12"/>
              <a:stretch>
                <a:fillRect l="-497" r="-542" b="-31"/>
              </a:stretch>
            </a:blipFill>
          </p:spPr>
          <p:txBody>
            <a:bodyPr/>
            <a:lstStyle/>
            <a:p>
              <a:endParaRPr lang="de-DE"/>
            </a:p>
          </p:txBody>
        </p:sp>
      </p:grpSp>
      <p:grpSp>
        <p:nvGrpSpPr>
          <p:cNvPr id="24" name="Group 24"/>
          <p:cNvGrpSpPr/>
          <p:nvPr/>
        </p:nvGrpSpPr>
        <p:grpSpPr>
          <a:xfrm>
            <a:off x="15217422" y="8931126"/>
            <a:ext cx="2505394" cy="882583"/>
            <a:chOff x="0" y="0"/>
            <a:chExt cx="3340525" cy="1176777"/>
          </a:xfrm>
        </p:grpSpPr>
        <p:sp>
          <p:nvSpPr>
            <p:cNvPr id="25" name="Freeform 25"/>
            <p:cNvSpPr/>
            <p:nvPr/>
          </p:nvSpPr>
          <p:spPr>
            <a:xfrm>
              <a:off x="0" y="0"/>
              <a:ext cx="3340481" cy="1176782"/>
            </a:xfrm>
            <a:custGeom>
              <a:avLst/>
              <a:gdLst/>
              <a:ahLst/>
              <a:cxnLst/>
              <a:rect l="l" t="t" r="r" b="b"/>
              <a:pathLst>
                <a:path w="3340481" h="1176782">
                  <a:moveTo>
                    <a:pt x="0" y="0"/>
                  </a:moveTo>
                  <a:lnTo>
                    <a:pt x="3340481" y="0"/>
                  </a:lnTo>
                  <a:lnTo>
                    <a:pt x="3340481" y="1176782"/>
                  </a:lnTo>
                  <a:lnTo>
                    <a:pt x="0" y="1176782"/>
                  </a:lnTo>
                  <a:lnTo>
                    <a:pt x="0" y="0"/>
                  </a:lnTo>
                  <a:close/>
                </a:path>
              </a:pathLst>
            </a:custGeom>
            <a:blipFill>
              <a:blip r:embed="rId13"/>
              <a:stretch>
                <a:fillRect r="-1"/>
              </a:stretch>
            </a:blipFill>
          </p:spPr>
          <p:txBody>
            <a:bodyPr/>
            <a:lstStyle/>
            <a:p>
              <a:endParaRPr lang="de-DE"/>
            </a:p>
          </p:txBody>
        </p:sp>
      </p:grpSp>
      <p:sp>
        <p:nvSpPr>
          <p:cNvPr id="26" name="TextBox 26"/>
          <p:cNvSpPr txBox="1"/>
          <p:nvPr/>
        </p:nvSpPr>
        <p:spPr>
          <a:xfrm>
            <a:off x="6335730" y="8591107"/>
            <a:ext cx="5068122" cy="779432"/>
          </a:xfrm>
          <a:prstGeom prst="rect">
            <a:avLst/>
          </a:prstGeom>
        </p:spPr>
        <p:txBody>
          <a:bodyPr lIns="0" tIns="0" rIns="0" bIns="0" rtlCol="0" anchor="t">
            <a:spAutoFit/>
          </a:bodyPr>
          <a:lstStyle/>
          <a:p>
            <a:pPr algn="ctr">
              <a:lnSpc>
                <a:spcPts val="5601"/>
              </a:lnSpc>
            </a:pPr>
            <a:r>
              <a:rPr lang="en-US" sz="4001">
                <a:solidFill>
                  <a:srgbClr val="00285A"/>
                </a:solidFill>
                <a:latin typeface="Exo 2 Bold"/>
              </a:rPr>
              <a:t>Schnittstelle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866754" y="8913483"/>
            <a:ext cx="2489672" cy="899177"/>
            <a:chOff x="0" y="0"/>
            <a:chExt cx="3319563" cy="1198903"/>
          </a:xfrm>
        </p:grpSpPr>
        <p:sp>
          <p:nvSpPr>
            <p:cNvPr id="3" name="Freeform 3"/>
            <p:cNvSpPr/>
            <p:nvPr/>
          </p:nvSpPr>
          <p:spPr>
            <a:xfrm>
              <a:off x="0" y="0"/>
              <a:ext cx="3319526" cy="1198880"/>
            </a:xfrm>
            <a:custGeom>
              <a:avLst/>
              <a:gdLst/>
              <a:ahLst/>
              <a:cxnLst/>
              <a:rect l="l" t="t" r="r" b="b"/>
              <a:pathLst>
                <a:path w="3319526" h="1198880">
                  <a:moveTo>
                    <a:pt x="0" y="0"/>
                  </a:moveTo>
                  <a:lnTo>
                    <a:pt x="3319526" y="0"/>
                  </a:lnTo>
                  <a:lnTo>
                    <a:pt x="3319526" y="1198880"/>
                  </a:lnTo>
                  <a:lnTo>
                    <a:pt x="0" y="1198880"/>
                  </a:lnTo>
                  <a:lnTo>
                    <a:pt x="0" y="0"/>
                  </a:lnTo>
                  <a:close/>
                </a:path>
              </a:pathLst>
            </a:custGeom>
            <a:blipFill>
              <a:blip r:embed="rId3"/>
              <a:stretch>
                <a:fillRect t="-198" r="-1" b="-200"/>
              </a:stretch>
            </a:blipFill>
          </p:spPr>
          <p:txBody>
            <a:bodyPr/>
            <a:lstStyle/>
            <a:p>
              <a:endParaRPr lang="de-DE"/>
            </a:p>
          </p:txBody>
        </p:sp>
      </p:grpSp>
      <p:grpSp>
        <p:nvGrpSpPr>
          <p:cNvPr id="4" name="Group 4"/>
          <p:cNvGrpSpPr/>
          <p:nvPr/>
        </p:nvGrpSpPr>
        <p:grpSpPr>
          <a:xfrm>
            <a:off x="16261372" y="8914557"/>
            <a:ext cx="102535" cy="90611"/>
            <a:chOff x="0" y="0"/>
            <a:chExt cx="136713" cy="120815"/>
          </a:xfrm>
        </p:grpSpPr>
        <p:sp>
          <p:nvSpPr>
            <p:cNvPr id="5" name="Freeform 5"/>
            <p:cNvSpPr/>
            <p:nvPr/>
          </p:nvSpPr>
          <p:spPr>
            <a:xfrm>
              <a:off x="0" y="0"/>
              <a:ext cx="136652" cy="120777"/>
            </a:xfrm>
            <a:custGeom>
              <a:avLst/>
              <a:gdLst/>
              <a:ahLst/>
              <a:cxnLst/>
              <a:rect l="l" t="t" r="r" b="b"/>
              <a:pathLst>
                <a:path w="136652" h="120777">
                  <a:moveTo>
                    <a:pt x="0" y="0"/>
                  </a:moveTo>
                  <a:lnTo>
                    <a:pt x="136652" y="0"/>
                  </a:lnTo>
                  <a:lnTo>
                    <a:pt x="136652" y="120777"/>
                  </a:lnTo>
                  <a:lnTo>
                    <a:pt x="0" y="120777"/>
                  </a:lnTo>
                  <a:lnTo>
                    <a:pt x="0" y="0"/>
                  </a:lnTo>
                  <a:close/>
                </a:path>
              </a:pathLst>
            </a:custGeom>
            <a:blipFill>
              <a:blip r:embed="rId4"/>
              <a:stretch>
                <a:fillRect l="-497" r="-542" b="-31"/>
              </a:stretch>
            </a:blipFill>
          </p:spPr>
          <p:txBody>
            <a:bodyPr/>
            <a:lstStyle/>
            <a:p>
              <a:endParaRPr lang="de-DE"/>
            </a:p>
          </p:txBody>
        </p:sp>
      </p:grpSp>
      <p:grpSp>
        <p:nvGrpSpPr>
          <p:cNvPr id="6" name="Group 6"/>
          <p:cNvGrpSpPr/>
          <p:nvPr/>
        </p:nvGrpSpPr>
        <p:grpSpPr>
          <a:xfrm>
            <a:off x="15217422" y="8931126"/>
            <a:ext cx="2505394" cy="882583"/>
            <a:chOff x="0" y="0"/>
            <a:chExt cx="3340525" cy="1176777"/>
          </a:xfrm>
        </p:grpSpPr>
        <p:sp>
          <p:nvSpPr>
            <p:cNvPr id="7" name="Freeform 7"/>
            <p:cNvSpPr/>
            <p:nvPr/>
          </p:nvSpPr>
          <p:spPr>
            <a:xfrm>
              <a:off x="0" y="0"/>
              <a:ext cx="3340481" cy="1176782"/>
            </a:xfrm>
            <a:custGeom>
              <a:avLst/>
              <a:gdLst/>
              <a:ahLst/>
              <a:cxnLst/>
              <a:rect l="l" t="t" r="r" b="b"/>
              <a:pathLst>
                <a:path w="3340481" h="1176782">
                  <a:moveTo>
                    <a:pt x="0" y="0"/>
                  </a:moveTo>
                  <a:lnTo>
                    <a:pt x="3340481" y="0"/>
                  </a:lnTo>
                  <a:lnTo>
                    <a:pt x="3340481" y="1176782"/>
                  </a:lnTo>
                  <a:lnTo>
                    <a:pt x="0" y="1176782"/>
                  </a:lnTo>
                  <a:lnTo>
                    <a:pt x="0" y="0"/>
                  </a:lnTo>
                  <a:close/>
                </a:path>
              </a:pathLst>
            </a:custGeom>
            <a:blipFill>
              <a:blip r:embed="rId5"/>
              <a:stretch>
                <a:fillRect r="-1"/>
              </a:stretch>
            </a:blipFill>
          </p:spPr>
          <p:txBody>
            <a:bodyPr/>
            <a:lstStyle/>
            <a:p>
              <a:endParaRPr lang="de-DE"/>
            </a:p>
          </p:txBody>
        </p:sp>
      </p:grpSp>
      <p:sp>
        <p:nvSpPr>
          <p:cNvPr id="8" name="Freeform 8"/>
          <p:cNvSpPr/>
          <p:nvPr/>
        </p:nvSpPr>
        <p:spPr>
          <a:xfrm>
            <a:off x="4894" y="711794"/>
            <a:ext cx="18294001" cy="8083818"/>
          </a:xfrm>
          <a:custGeom>
            <a:avLst/>
            <a:gdLst/>
            <a:ahLst/>
            <a:cxnLst/>
            <a:rect l="l" t="t" r="r" b="b"/>
            <a:pathLst>
              <a:path w="18294001" h="8083818">
                <a:moveTo>
                  <a:pt x="0" y="0"/>
                </a:moveTo>
                <a:lnTo>
                  <a:pt x="18294001" y="0"/>
                </a:lnTo>
                <a:lnTo>
                  <a:pt x="18294001" y="8083818"/>
                </a:lnTo>
                <a:lnTo>
                  <a:pt x="0" y="8083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sp>
        <p:nvSpPr>
          <p:cNvPr id="9" name="TextBox 9"/>
          <p:cNvSpPr txBox="1"/>
          <p:nvPr/>
        </p:nvSpPr>
        <p:spPr>
          <a:xfrm>
            <a:off x="321012" y="392745"/>
            <a:ext cx="16938288" cy="2655541"/>
          </a:xfrm>
          <a:prstGeom prst="rect">
            <a:avLst/>
          </a:prstGeom>
        </p:spPr>
        <p:txBody>
          <a:bodyPr lIns="0" tIns="0" rIns="0" bIns="0" rtlCol="0" anchor="t">
            <a:spAutoFit/>
          </a:bodyPr>
          <a:lstStyle/>
          <a:p>
            <a:pPr algn="l">
              <a:lnSpc>
                <a:spcPts val="10081"/>
              </a:lnSpc>
            </a:pPr>
            <a:r>
              <a:rPr lang="en-US" sz="7201">
                <a:solidFill>
                  <a:srgbClr val="00285A"/>
                </a:solidFill>
                <a:latin typeface="Roboto Bold"/>
              </a:rPr>
              <a:t>KI-basiertes Bewerber*innen-Ranking</a:t>
            </a:r>
          </a:p>
          <a:p>
            <a:pPr algn="l">
              <a:lnSpc>
                <a:spcPts val="10081"/>
              </a:lnSpc>
            </a:pPr>
            <a:endParaRPr lang="en-US" sz="7201">
              <a:solidFill>
                <a:srgbClr val="00285A"/>
              </a:solidFill>
              <a:latin typeface="Roboto Bold"/>
            </a:endParaRPr>
          </a:p>
        </p:txBody>
      </p:sp>
      <p:sp>
        <p:nvSpPr>
          <p:cNvPr id="10" name="TextBox 10"/>
          <p:cNvSpPr txBox="1"/>
          <p:nvPr/>
        </p:nvSpPr>
        <p:spPr>
          <a:xfrm>
            <a:off x="3346048" y="1536195"/>
            <a:ext cx="10815632" cy="755650"/>
          </a:xfrm>
          <a:prstGeom prst="rect">
            <a:avLst/>
          </a:prstGeom>
        </p:spPr>
        <p:txBody>
          <a:bodyPr lIns="0" tIns="0" rIns="0" bIns="0" rtlCol="0" anchor="t">
            <a:spAutoFit/>
          </a:bodyPr>
          <a:lstStyle/>
          <a:p>
            <a:pPr algn="l">
              <a:lnSpc>
                <a:spcPts val="5598"/>
              </a:lnSpc>
            </a:pPr>
            <a:r>
              <a:rPr lang="en-US" sz="3999">
                <a:solidFill>
                  <a:srgbClr val="00285A"/>
                </a:solidFill>
                <a:latin typeface="Roboto Bold"/>
              </a:rPr>
              <a:t>Durchführung</a:t>
            </a:r>
          </a:p>
        </p:txBody>
      </p:sp>
      <p:grpSp>
        <p:nvGrpSpPr>
          <p:cNvPr id="11" name="Group 11"/>
          <p:cNvGrpSpPr/>
          <p:nvPr/>
        </p:nvGrpSpPr>
        <p:grpSpPr>
          <a:xfrm>
            <a:off x="16559598" y="722630"/>
            <a:ext cx="1593657" cy="1569214"/>
            <a:chOff x="0" y="0"/>
            <a:chExt cx="2124876" cy="2092285"/>
          </a:xfrm>
        </p:grpSpPr>
        <p:sp>
          <p:nvSpPr>
            <p:cNvPr id="12" name="Freeform 12"/>
            <p:cNvSpPr/>
            <p:nvPr/>
          </p:nvSpPr>
          <p:spPr>
            <a:xfrm>
              <a:off x="0" y="0"/>
              <a:ext cx="2124837" cy="2092325"/>
            </a:xfrm>
            <a:custGeom>
              <a:avLst/>
              <a:gdLst/>
              <a:ahLst/>
              <a:cxnLst/>
              <a:rect l="l" t="t" r="r" b="b"/>
              <a:pathLst>
                <a:path w="2124837" h="2092325">
                  <a:moveTo>
                    <a:pt x="0" y="0"/>
                  </a:moveTo>
                  <a:lnTo>
                    <a:pt x="2124837" y="0"/>
                  </a:lnTo>
                  <a:lnTo>
                    <a:pt x="2124837" y="2092325"/>
                  </a:lnTo>
                  <a:lnTo>
                    <a:pt x="0" y="2092325"/>
                  </a:lnTo>
                  <a:lnTo>
                    <a:pt x="0" y="0"/>
                  </a:lnTo>
                  <a:close/>
                </a:path>
              </a:pathLst>
            </a:custGeom>
            <a:blipFill>
              <a:blip r:embed="rId8"/>
              <a:stretch>
                <a:fillRect r="-1" b="1"/>
              </a:stretch>
            </a:blipFill>
          </p:spPr>
          <p:txBody>
            <a:bodyPr/>
            <a:lstStyle/>
            <a:p>
              <a:endParaRPr lang="de-DE"/>
            </a:p>
          </p:txBody>
        </p:sp>
      </p:grpSp>
      <p:sp>
        <p:nvSpPr>
          <p:cNvPr id="13" name="TextBox 13"/>
          <p:cNvSpPr txBox="1"/>
          <p:nvPr/>
        </p:nvSpPr>
        <p:spPr>
          <a:xfrm>
            <a:off x="844777" y="2347051"/>
            <a:ext cx="14641561" cy="752574"/>
          </a:xfrm>
          <a:prstGeom prst="rect">
            <a:avLst/>
          </a:prstGeom>
        </p:spPr>
        <p:txBody>
          <a:bodyPr lIns="0" tIns="0" rIns="0" bIns="0" rtlCol="0" anchor="t">
            <a:spAutoFit/>
          </a:bodyPr>
          <a:lstStyle/>
          <a:p>
            <a:pPr algn="l">
              <a:lnSpc>
                <a:spcPts val="5601"/>
              </a:lnSpc>
            </a:pPr>
            <a:r>
              <a:rPr lang="en-US" sz="4001">
                <a:solidFill>
                  <a:srgbClr val="00285A"/>
                </a:solidFill>
                <a:latin typeface="Roboto Bold"/>
              </a:rPr>
              <a:t>2. Diskussion (Reflexionsfragen)</a:t>
            </a:r>
          </a:p>
        </p:txBody>
      </p:sp>
      <p:grpSp>
        <p:nvGrpSpPr>
          <p:cNvPr id="14" name="Group 14"/>
          <p:cNvGrpSpPr/>
          <p:nvPr/>
        </p:nvGrpSpPr>
        <p:grpSpPr>
          <a:xfrm>
            <a:off x="0" y="8860940"/>
            <a:ext cx="2522160" cy="1576603"/>
            <a:chOff x="0" y="0"/>
            <a:chExt cx="3362880" cy="2102137"/>
          </a:xfrm>
        </p:grpSpPr>
        <p:sp>
          <p:nvSpPr>
            <p:cNvPr id="15" name="Freeform 15"/>
            <p:cNvSpPr/>
            <p:nvPr/>
          </p:nvSpPr>
          <p:spPr>
            <a:xfrm>
              <a:off x="0" y="0"/>
              <a:ext cx="3362833" cy="2102104"/>
            </a:xfrm>
            <a:custGeom>
              <a:avLst/>
              <a:gdLst/>
              <a:ahLst/>
              <a:cxnLst/>
              <a:rect l="l" t="t" r="r" b="b"/>
              <a:pathLst>
                <a:path w="3362833" h="2102104">
                  <a:moveTo>
                    <a:pt x="0" y="0"/>
                  </a:moveTo>
                  <a:lnTo>
                    <a:pt x="3362833" y="0"/>
                  </a:lnTo>
                  <a:lnTo>
                    <a:pt x="3362833" y="2102104"/>
                  </a:lnTo>
                  <a:lnTo>
                    <a:pt x="0" y="2102104"/>
                  </a:lnTo>
                  <a:lnTo>
                    <a:pt x="0" y="0"/>
                  </a:lnTo>
                  <a:close/>
                </a:path>
              </a:pathLst>
            </a:custGeom>
            <a:blipFill>
              <a:blip r:embed="rId9"/>
              <a:stretch>
                <a:fillRect t="-2105" r="-1" b="-2107"/>
              </a:stretch>
            </a:blipFill>
          </p:spPr>
          <p:txBody>
            <a:bodyPr/>
            <a:lstStyle/>
            <a:p>
              <a:endParaRPr lang="de-DE"/>
            </a:p>
          </p:txBody>
        </p:sp>
      </p:grpSp>
      <p:sp>
        <p:nvSpPr>
          <p:cNvPr id="16" name="TextBox 16"/>
          <p:cNvSpPr txBox="1"/>
          <p:nvPr/>
        </p:nvSpPr>
        <p:spPr>
          <a:xfrm>
            <a:off x="936217" y="3417570"/>
            <a:ext cx="13526543" cy="4944368"/>
          </a:xfrm>
          <a:prstGeom prst="rect">
            <a:avLst/>
          </a:prstGeom>
        </p:spPr>
        <p:txBody>
          <a:bodyPr lIns="0" tIns="0" rIns="0" bIns="0" rtlCol="0" anchor="t">
            <a:spAutoFit/>
          </a:bodyPr>
          <a:lstStyle/>
          <a:p>
            <a:pPr marL="386080" lvl="1" indent="-193040" algn="l">
              <a:lnSpc>
                <a:spcPts val="3840"/>
              </a:lnSpc>
              <a:buAutoNum type="arabicPeriod"/>
            </a:pPr>
            <a:r>
              <a:rPr lang="en-US" sz="3200">
                <a:solidFill>
                  <a:srgbClr val="002060"/>
                </a:solidFill>
                <a:latin typeface="Roboto"/>
              </a:rPr>
              <a:t>Auf welche Ergebnisse kommt das Ranking? Gab es Überraschungen?</a:t>
            </a:r>
          </a:p>
          <a:p>
            <a:pPr marL="386080" lvl="1" indent="-193040" algn="l">
              <a:lnSpc>
                <a:spcPts val="3840"/>
              </a:lnSpc>
            </a:pPr>
            <a:endParaRPr lang="en-US" sz="3200">
              <a:solidFill>
                <a:srgbClr val="002060"/>
              </a:solidFill>
              <a:latin typeface="Roboto"/>
            </a:endParaRPr>
          </a:p>
          <a:p>
            <a:pPr marL="386080" lvl="1" indent="-193040" algn="l">
              <a:lnSpc>
                <a:spcPts val="3840"/>
              </a:lnSpc>
              <a:buAutoNum type="arabicPeriod"/>
            </a:pPr>
            <a:r>
              <a:rPr lang="en-US" sz="3200">
                <a:solidFill>
                  <a:srgbClr val="002060"/>
                </a:solidFill>
                <a:latin typeface="Roboto"/>
              </a:rPr>
              <a:t>Wie empfandest du die Aufgabe, verborgene Vorurteile zu identifizieren? War es einfach oder herausfordernd?</a:t>
            </a:r>
          </a:p>
          <a:p>
            <a:pPr marL="386080" lvl="1" indent="-193040" algn="l">
              <a:lnSpc>
                <a:spcPts val="3840"/>
              </a:lnSpc>
            </a:pPr>
            <a:endParaRPr lang="en-US" sz="3200">
              <a:solidFill>
                <a:srgbClr val="002060"/>
              </a:solidFill>
              <a:latin typeface="Roboto"/>
            </a:endParaRPr>
          </a:p>
          <a:p>
            <a:pPr marL="386080" lvl="1" indent="-193040" algn="l">
              <a:lnSpc>
                <a:spcPts val="3840"/>
              </a:lnSpc>
              <a:buAutoNum type="arabicPeriod"/>
            </a:pPr>
            <a:r>
              <a:rPr lang="en-US" sz="3200">
                <a:solidFill>
                  <a:srgbClr val="002060"/>
                </a:solidFill>
                <a:latin typeface="Roboto"/>
              </a:rPr>
              <a:t>Welche Aspekte in der KI-Bewertung sind dir besonders wichtig oder besorgniserregend?</a:t>
            </a:r>
          </a:p>
          <a:p>
            <a:pPr marL="386080" lvl="1" indent="-193040" algn="l">
              <a:lnSpc>
                <a:spcPts val="3840"/>
              </a:lnSpc>
            </a:pPr>
            <a:endParaRPr lang="en-US" sz="3200">
              <a:solidFill>
                <a:srgbClr val="002060"/>
              </a:solidFill>
              <a:latin typeface="Roboto"/>
            </a:endParaRPr>
          </a:p>
          <a:p>
            <a:pPr marL="386080" lvl="1" indent="-193040" algn="l">
              <a:lnSpc>
                <a:spcPts val="3840"/>
              </a:lnSpc>
              <a:buAutoNum type="arabicPeriod"/>
            </a:pPr>
            <a:r>
              <a:rPr lang="en-US" sz="3200">
                <a:solidFill>
                  <a:srgbClr val="002060"/>
                </a:solidFill>
                <a:latin typeface="Roboto"/>
              </a:rPr>
              <a:t>Wie denkt ihr darüber, dass der Computer Bewerbungen bewertet?</a:t>
            </a:r>
          </a:p>
          <a:p>
            <a:pPr marL="386080" lvl="1" indent="-193040" algn="l">
              <a:lnSpc>
                <a:spcPts val="3840"/>
              </a:lnSpc>
            </a:pPr>
            <a:endParaRPr lang="en-US" sz="3200">
              <a:solidFill>
                <a:srgbClr val="002060"/>
              </a:solidFill>
              <a:latin typeface="Robot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866754" y="8913483"/>
            <a:ext cx="2489672" cy="899177"/>
            <a:chOff x="0" y="0"/>
            <a:chExt cx="3319563" cy="1198903"/>
          </a:xfrm>
        </p:grpSpPr>
        <p:sp>
          <p:nvSpPr>
            <p:cNvPr id="3" name="Freeform 3"/>
            <p:cNvSpPr/>
            <p:nvPr/>
          </p:nvSpPr>
          <p:spPr>
            <a:xfrm>
              <a:off x="0" y="0"/>
              <a:ext cx="3319526" cy="1198880"/>
            </a:xfrm>
            <a:custGeom>
              <a:avLst/>
              <a:gdLst/>
              <a:ahLst/>
              <a:cxnLst/>
              <a:rect l="l" t="t" r="r" b="b"/>
              <a:pathLst>
                <a:path w="3319526" h="1198880">
                  <a:moveTo>
                    <a:pt x="0" y="0"/>
                  </a:moveTo>
                  <a:lnTo>
                    <a:pt x="3319526" y="0"/>
                  </a:lnTo>
                  <a:lnTo>
                    <a:pt x="3319526" y="1198880"/>
                  </a:lnTo>
                  <a:lnTo>
                    <a:pt x="0" y="1198880"/>
                  </a:lnTo>
                  <a:lnTo>
                    <a:pt x="0" y="0"/>
                  </a:lnTo>
                  <a:close/>
                </a:path>
              </a:pathLst>
            </a:custGeom>
            <a:blipFill>
              <a:blip r:embed="rId3"/>
              <a:stretch>
                <a:fillRect t="-198" r="-1" b="-200"/>
              </a:stretch>
            </a:blipFill>
          </p:spPr>
          <p:txBody>
            <a:bodyPr/>
            <a:lstStyle/>
            <a:p>
              <a:endParaRPr lang="de-DE"/>
            </a:p>
          </p:txBody>
        </p:sp>
      </p:grpSp>
      <p:grpSp>
        <p:nvGrpSpPr>
          <p:cNvPr id="4" name="Group 4"/>
          <p:cNvGrpSpPr/>
          <p:nvPr/>
        </p:nvGrpSpPr>
        <p:grpSpPr>
          <a:xfrm>
            <a:off x="16261372" y="8914557"/>
            <a:ext cx="102535" cy="90611"/>
            <a:chOff x="0" y="0"/>
            <a:chExt cx="136713" cy="120815"/>
          </a:xfrm>
        </p:grpSpPr>
        <p:sp>
          <p:nvSpPr>
            <p:cNvPr id="5" name="Freeform 5"/>
            <p:cNvSpPr/>
            <p:nvPr/>
          </p:nvSpPr>
          <p:spPr>
            <a:xfrm>
              <a:off x="0" y="0"/>
              <a:ext cx="136652" cy="120777"/>
            </a:xfrm>
            <a:custGeom>
              <a:avLst/>
              <a:gdLst/>
              <a:ahLst/>
              <a:cxnLst/>
              <a:rect l="l" t="t" r="r" b="b"/>
              <a:pathLst>
                <a:path w="136652" h="120777">
                  <a:moveTo>
                    <a:pt x="0" y="0"/>
                  </a:moveTo>
                  <a:lnTo>
                    <a:pt x="136652" y="0"/>
                  </a:lnTo>
                  <a:lnTo>
                    <a:pt x="136652" y="120777"/>
                  </a:lnTo>
                  <a:lnTo>
                    <a:pt x="0" y="120777"/>
                  </a:lnTo>
                  <a:lnTo>
                    <a:pt x="0" y="0"/>
                  </a:lnTo>
                  <a:close/>
                </a:path>
              </a:pathLst>
            </a:custGeom>
            <a:blipFill>
              <a:blip r:embed="rId4"/>
              <a:stretch>
                <a:fillRect l="-497" r="-542" b="-31"/>
              </a:stretch>
            </a:blipFill>
          </p:spPr>
          <p:txBody>
            <a:bodyPr/>
            <a:lstStyle/>
            <a:p>
              <a:endParaRPr lang="de-DE"/>
            </a:p>
          </p:txBody>
        </p:sp>
      </p:grpSp>
      <p:grpSp>
        <p:nvGrpSpPr>
          <p:cNvPr id="6" name="Group 6"/>
          <p:cNvGrpSpPr/>
          <p:nvPr/>
        </p:nvGrpSpPr>
        <p:grpSpPr>
          <a:xfrm>
            <a:off x="15217422" y="8931126"/>
            <a:ext cx="2505394" cy="882583"/>
            <a:chOff x="0" y="0"/>
            <a:chExt cx="3340525" cy="1176777"/>
          </a:xfrm>
        </p:grpSpPr>
        <p:sp>
          <p:nvSpPr>
            <p:cNvPr id="7" name="Freeform 7"/>
            <p:cNvSpPr/>
            <p:nvPr/>
          </p:nvSpPr>
          <p:spPr>
            <a:xfrm>
              <a:off x="0" y="0"/>
              <a:ext cx="3340481" cy="1176782"/>
            </a:xfrm>
            <a:custGeom>
              <a:avLst/>
              <a:gdLst/>
              <a:ahLst/>
              <a:cxnLst/>
              <a:rect l="l" t="t" r="r" b="b"/>
              <a:pathLst>
                <a:path w="3340481" h="1176782">
                  <a:moveTo>
                    <a:pt x="0" y="0"/>
                  </a:moveTo>
                  <a:lnTo>
                    <a:pt x="3340481" y="0"/>
                  </a:lnTo>
                  <a:lnTo>
                    <a:pt x="3340481" y="1176782"/>
                  </a:lnTo>
                  <a:lnTo>
                    <a:pt x="0" y="1176782"/>
                  </a:lnTo>
                  <a:lnTo>
                    <a:pt x="0" y="0"/>
                  </a:lnTo>
                  <a:close/>
                </a:path>
              </a:pathLst>
            </a:custGeom>
            <a:blipFill>
              <a:blip r:embed="rId5"/>
              <a:stretch>
                <a:fillRect r="-1"/>
              </a:stretch>
            </a:blipFill>
          </p:spPr>
          <p:txBody>
            <a:bodyPr/>
            <a:lstStyle/>
            <a:p>
              <a:endParaRPr lang="de-DE"/>
            </a:p>
          </p:txBody>
        </p:sp>
      </p:grpSp>
      <p:sp>
        <p:nvSpPr>
          <p:cNvPr id="8" name="Freeform 8"/>
          <p:cNvSpPr/>
          <p:nvPr/>
        </p:nvSpPr>
        <p:spPr>
          <a:xfrm>
            <a:off x="-5956" y="678495"/>
            <a:ext cx="18294001" cy="8083818"/>
          </a:xfrm>
          <a:custGeom>
            <a:avLst/>
            <a:gdLst/>
            <a:ahLst/>
            <a:cxnLst/>
            <a:rect l="l" t="t" r="r" b="b"/>
            <a:pathLst>
              <a:path w="18294001" h="8083818">
                <a:moveTo>
                  <a:pt x="0" y="0"/>
                </a:moveTo>
                <a:lnTo>
                  <a:pt x="18294001" y="0"/>
                </a:lnTo>
                <a:lnTo>
                  <a:pt x="18294001" y="8083818"/>
                </a:lnTo>
                <a:lnTo>
                  <a:pt x="0" y="8083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sp>
        <p:nvSpPr>
          <p:cNvPr id="9" name="TextBox 9"/>
          <p:cNvSpPr txBox="1"/>
          <p:nvPr/>
        </p:nvSpPr>
        <p:spPr>
          <a:xfrm>
            <a:off x="321012" y="392745"/>
            <a:ext cx="16938288" cy="2655541"/>
          </a:xfrm>
          <a:prstGeom prst="rect">
            <a:avLst/>
          </a:prstGeom>
        </p:spPr>
        <p:txBody>
          <a:bodyPr lIns="0" tIns="0" rIns="0" bIns="0" rtlCol="0" anchor="t">
            <a:spAutoFit/>
          </a:bodyPr>
          <a:lstStyle/>
          <a:p>
            <a:pPr algn="l">
              <a:lnSpc>
                <a:spcPts val="10081"/>
              </a:lnSpc>
            </a:pPr>
            <a:r>
              <a:rPr lang="en-US" sz="7201">
                <a:solidFill>
                  <a:srgbClr val="00285A"/>
                </a:solidFill>
                <a:latin typeface="Roboto Bold"/>
              </a:rPr>
              <a:t>Lösung der 3 Vorurteile</a:t>
            </a:r>
          </a:p>
          <a:p>
            <a:pPr algn="l">
              <a:lnSpc>
                <a:spcPts val="10081"/>
              </a:lnSpc>
            </a:pPr>
            <a:endParaRPr lang="en-US" sz="7201">
              <a:solidFill>
                <a:srgbClr val="00285A"/>
              </a:solidFill>
              <a:latin typeface="Roboto Bold"/>
            </a:endParaRPr>
          </a:p>
        </p:txBody>
      </p:sp>
      <p:grpSp>
        <p:nvGrpSpPr>
          <p:cNvPr id="10" name="Group 10"/>
          <p:cNvGrpSpPr/>
          <p:nvPr/>
        </p:nvGrpSpPr>
        <p:grpSpPr>
          <a:xfrm>
            <a:off x="16559598" y="722630"/>
            <a:ext cx="1593657" cy="1569214"/>
            <a:chOff x="0" y="0"/>
            <a:chExt cx="2124876" cy="2092285"/>
          </a:xfrm>
        </p:grpSpPr>
        <p:sp>
          <p:nvSpPr>
            <p:cNvPr id="11" name="Freeform 11"/>
            <p:cNvSpPr/>
            <p:nvPr/>
          </p:nvSpPr>
          <p:spPr>
            <a:xfrm>
              <a:off x="0" y="0"/>
              <a:ext cx="2124837" cy="2092325"/>
            </a:xfrm>
            <a:custGeom>
              <a:avLst/>
              <a:gdLst/>
              <a:ahLst/>
              <a:cxnLst/>
              <a:rect l="l" t="t" r="r" b="b"/>
              <a:pathLst>
                <a:path w="2124837" h="2092325">
                  <a:moveTo>
                    <a:pt x="0" y="0"/>
                  </a:moveTo>
                  <a:lnTo>
                    <a:pt x="2124837" y="0"/>
                  </a:lnTo>
                  <a:lnTo>
                    <a:pt x="2124837" y="2092325"/>
                  </a:lnTo>
                  <a:lnTo>
                    <a:pt x="0" y="2092325"/>
                  </a:lnTo>
                  <a:lnTo>
                    <a:pt x="0" y="0"/>
                  </a:lnTo>
                  <a:close/>
                </a:path>
              </a:pathLst>
            </a:custGeom>
            <a:blipFill>
              <a:blip r:embed="rId8"/>
              <a:stretch>
                <a:fillRect r="-1" b="1"/>
              </a:stretch>
            </a:blipFill>
          </p:spPr>
          <p:txBody>
            <a:bodyPr/>
            <a:lstStyle/>
            <a:p>
              <a:endParaRPr lang="de-DE"/>
            </a:p>
          </p:txBody>
        </p:sp>
      </p:grpSp>
      <p:sp>
        <p:nvSpPr>
          <p:cNvPr id="12" name="TextBox 12"/>
          <p:cNvSpPr txBox="1"/>
          <p:nvPr/>
        </p:nvSpPr>
        <p:spPr>
          <a:xfrm>
            <a:off x="321012" y="2644373"/>
            <a:ext cx="14641561" cy="5770066"/>
          </a:xfrm>
          <a:prstGeom prst="rect">
            <a:avLst/>
          </a:prstGeom>
        </p:spPr>
        <p:txBody>
          <a:bodyPr lIns="0" tIns="0" rIns="0" bIns="0" rtlCol="0" anchor="t">
            <a:spAutoFit/>
          </a:bodyPr>
          <a:lstStyle/>
          <a:p>
            <a:pPr algn="l">
              <a:lnSpc>
                <a:spcPts val="5598"/>
              </a:lnSpc>
            </a:pPr>
            <a:r>
              <a:rPr lang="en-US" sz="3999">
                <a:solidFill>
                  <a:srgbClr val="00285A"/>
                </a:solidFill>
                <a:latin typeface="Roboto Bold"/>
              </a:rPr>
              <a:t>1. Lösung: Schulabschluss. "Abitur" erhält sehr viele Punkte.</a:t>
            </a:r>
          </a:p>
          <a:p>
            <a:pPr algn="l">
              <a:lnSpc>
                <a:spcPts val="5598"/>
              </a:lnSpc>
            </a:pPr>
            <a:endParaRPr lang="en-US" sz="3999">
              <a:solidFill>
                <a:srgbClr val="00285A"/>
              </a:solidFill>
              <a:latin typeface="Roboto Bold"/>
            </a:endParaRPr>
          </a:p>
          <a:p>
            <a:pPr algn="l">
              <a:lnSpc>
                <a:spcPts val="5598"/>
              </a:lnSpc>
            </a:pPr>
            <a:r>
              <a:rPr lang="en-US" sz="3999">
                <a:solidFill>
                  <a:srgbClr val="00285A"/>
                </a:solidFill>
                <a:latin typeface="Roboto Bold"/>
              </a:rPr>
              <a:t>2. Lösung: Alter. Für Bewerber*innen über 20 Jahre gibt es Punktabzüge.</a:t>
            </a:r>
          </a:p>
          <a:p>
            <a:pPr algn="l">
              <a:lnSpc>
                <a:spcPts val="5598"/>
              </a:lnSpc>
            </a:pPr>
            <a:endParaRPr lang="en-US" sz="3999">
              <a:solidFill>
                <a:srgbClr val="00285A"/>
              </a:solidFill>
              <a:latin typeface="Roboto Bold"/>
            </a:endParaRPr>
          </a:p>
          <a:p>
            <a:pPr algn="l">
              <a:lnSpc>
                <a:spcPts val="5598"/>
              </a:lnSpc>
            </a:pPr>
            <a:r>
              <a:rPr lang="en-US" sz="3999">
                <a:solidFill>
                  <a:srgbClr val="00285A"/>
                </a:solidFill>
                <a:latin typeface="Roboto Bold"/>
              </a:rPr>
              <a:t>3. Lösung: Teamsportart. Ausübung einer Teamsportart wie Achterrudern führt zu zusätzlichen Punkten für Teamfähigkeit.</a:t>
            </a:r>
          </a:p>
          <a:p>
            <a:pPr algn="l">
              <a:lnSpc>
                <a:spcPts val="5598"/>
              </a:lnSpc>
            </a:pPr>
            <a:endParaRPr lang="en-US" sz="3999">
              <a:solidFill>
                <a:srgbClr val="00285A"/>
              </a:solidFill>
              <a:latin typeface="Roboto Bold"/>
            </a:endParaRPr>
          </a:p>
        </p:txBody>
      </p:sp>
      <p:grpSp>
        <p:nvGrpSpPr>
          <p:cNvPr id="13" name="Group 13"/>
          <p:cNvGrpSpPr/>
          <p:nvPr/>
        </p:nvGrpSpPr>
        <p:grpSpPr>
          <a:xfrm>
            <a:off x="0" y="8860940"/>
            <a:ext cx="2522160" cy="1576603"/>
            <a:chOff x="0" y="0"/>
            <a:chExt cx="3362880" cy="2102137"/>
          </a:xfrm>
        </p:grpSpPr>
        <p:sp>
          <p:nvSpPr>
            <p:cNvPr id="14" name="Freeform 14"/>
            <p:cNvSpPr/>
            <p:nvPr/>
          </p:nvSpPr>
          <p:spPr>
            <a:xfrm>
              <a:off x="0" y="0"/>
              <a:ext cx="3362833" cy="2102104"/>
            </a:xfrm>
            <a:custGeom>
              <a:avLst/>
              <a:gdLst/>
              <a:ahLst/>
              <a:cxnLst/>
              <a:rect l="l" t="t" r="r" b="b"/>
              <a:pathLst>
                <a:path w="3362833" h="2102104">
                  <a:moveTo>
                    <a:pt x="0" y="0"/>
                  </a:moveTo>
                  <a:lnTo>
                    <a:pt x="3362833" y="0"/>
                  </a:lnTo>
                  <a:lnTo>
                    <a:pt x="3362833" y="2102104"/>
                  </a:lnTo>
                  <a:lnTo>
                    <a:pt x="0" y="2102104"/>
                  </a:lnTo>
                  <a:lnTo>
                    <a:pt x="0" y="0"/>
                  </a:lnTo>
                  <a:close/>
                </a:path>
              </a:pathLst>
            </a:custGeom>
            <a:blipFill>
              <a:blip r:embed="rId9"/>
              <a:stretch>
                <a:fillRect t="-2105" r="-1" b="-2107"/>
              </a:stretch>
            </a:blipFill>
          </p:spPr>
          <p:txBody>
            <a:bodyPr/>
            <a:lstStyle/>
            <a:p>
              <a:endParaRPr lang="de-DE"/>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866754" y="8913483"/>
            <a:ext cx="2489672" cy="899177"/>
            <a:chOff x="0" y="0"/>
            <a:chExt cx="3319563" cy="1198903"/>
          </a:xfrm>
        </p:grpSpPr>
        <p:sp>
          <p:nvSpPr>
            <p:cNvPr id="3" name="Freeform 3"/>
            <p:cNvSpPr/>
            <p:nvPr/>
          </p:nvSpPr>
          <p:spPr>
            <a:xfrm>
              <a:off x="0" y="0"/>
              <a:ext cx="3319526" cy="1198880"/>
            </a:xfrm>
            <a:custGeom>
              <a:avLst/>
              <a:gdLst/>
              <a:ahLst/>
              <a:cxnLst/>
              <a:rect l="l" t="t" r="r" b="b"/>
              <a:pathLst>
                <a:path w="3319526" h="1198880">
                  <a:moveTo>
                    <a:pt x="0" y="0"/>
                  </a:moveTo>
                  <a:lnTo>
                    <a:pt x="3319526" y="0"/>
                  </a:lnTo>
                  <a:lnTo>
                    <a:pt x="3319526" y="1198880"/>
                  </a:lnTo>
                  <a:lnTo>
                    <a:pt x="0" y="1198880"/>
                  </a:lnTo>
                  <a:lnTo>
                    <a:pt x="0" y="0"/>
                  </a:lnTo>
                  <a:close/>
                </a:path>
              </a:pathLst>
            </a:custGeom>
            <a:blipFill>
              <a:blip r:embed="rId3"/>
              <a:stretch>
                <a:fillRect t="-198" r="-1" b="-200"/>
              </a:stretch>
            </a:blipFill>
          </p:spPr>
          <p:txBody>
            <a:bodyPr/>
            <a:lstStyle/>
            <a:p>
              <a:endParaRPr lang="de-DE"/>
            </a:p>
          </p:txBody>
        </p:sp>
      </p:grpSp>
      <p:grpSp>
        <p:nvGrpSpPr>
          <p:cNvPr id="4" name="Group 4"/>
          <p:cNvGrpSpPr/>
          <p:nvPr/>
        </p:nvGrpSpPr>
        <p:grpSpPr>
          <a:xfrm>
            <a:off x="16261372" y="8914557"/>
            <a:ext cx="102535" cy="90611"/>
            <a:chOff x="0" y="0"/>
            <a:chExt cx="136713" cy="120815"/>
          </a:xfrm>
        </p:grpSpPr>
        <p:sp>
          <p:nvSpPr>
            <p:cNvPr id="5" name="Freeform 5"/>
            <p:cNvSpPr/>
            <p:nvPr/>
          </p:nvSpPr>
          <p:spPr>
            <a:xfrm>
              <a:off x="0" y="0"/>
              <a:ext cx="136652" cy="120777"/>
            </a:xfrm>
            <a:custGeom>
              <a:avLst/>
              <a:gdLst/>
              <a:ahLst/>
              <a:cxnLst/>
              <a:rect l="l" t="t" r="r" b="b"/>
              <a:pathLst>
                <a:path w="136652" h="120777">
                  <a:moveTo>
                    <a:pt x="0" y="0"/>
                  </a:moveTo>
                  <a:lnTo>
                    <a:pt x="136652" y="0"/>
                  </a:lnTo>
                  <a:lnTo>
                    <a:pt x="136652" y="120777"/>
                  </a:lnTo>
                  <a:lnTo>
                    <a:pt x="0" y="120777"/>
                  </a:lnTo>
                  <a:lnTo>
                    <a:pt x="0" y="0"/>
                  </a:lnTo>
                  <a:close/>
                </a:path>
              </a:pathLst>
            </a:custGeom>
            <a:blipFill>
              <a:blip r:embed="rId4"/>
              <a:stretch>
                <a:fillRect l="-497" r="-542" b="-31"/>
              </a:stretch>
            </a:blipFill>
          </p:spPr>
          <p:txBody>
            <a:bodyPr/>
            <a:lstStyle/>
            <a:p>
              <a:endParaRPr lang="de-DE"/>
            </a:p>
          </p:txBody>
        </p:sp>
      </p:grpSp>
      <p:grpSp>
        <p:nvGrpSpPr>
          <p:cNvPr id="6" name="Group 6"/>
          <p:cNvGrpSpPr/>
          <p:nvPr/>
        </p:nvGrpSpPr>
        <p:grpSpPr>
          <a:xfrm>
            <a:off x="15217422" y="8931126"/>
            <a:ext cx="2505394" cy="882583"/>
            <a:chOff x="0" y="0"/>
            <a:chExt cx="3340525" cy="1176777"/>
          </a:xfrm>
        </p:grpSpPr>
        <p:sp>
          <p:nvSpPr>
            <p:cNvPr id="7" name="Freeform 7"/>
            <p:cNvSpPr/>
            <p:nvPr/>
          </p:nvSpPr>
          <p:spPr>
            <a:xfrm>
              <a:off x="0" y="0"/>
              <a:ext cx="3340481" cy="1176782"/>
            </a:xfrm>
            <a:custGeom>
              <a:avLst/>
              <a:gdLst/>
              <a:ahLst/>
              <a:cxnLst/>
              <a:rect l="l" t="t" r="r" b="b"/>
              <a:pathLst>
                <a:path w="3340481" h="1176782">
                  <a:moveTo>
                    <a:pt x="0" y="0"/>
                  </a:moveTo>
                  <a:lnTo>
                    <a:pt x="3340481" y="0"/>
                  </a:lnTo>
                  <a:lnTo>
                    <a:pt x="3340481" y="1176782"/>
                  </a:lnTo>
                  <a:lnTo>
                    <a:pt x="0" y="1176782"/>
                  </a:lnTo>
                  <a:lnTo>
                    <a:pt x="0" y="0"/>
                  </a:lnTo>
                  <a:close/>
                </a:path>
              </a:pathLst>
            </a:custGeom>
            <a:blipFill>
              <a:blip r:embed="rId5"/>
              <a:stretch>
                <a:fillRect r="-1"/>
              </a:stretch>
            </a:blipFill>
          </p:spPr>
          <p:txBody>
            <a:bodyPr/>
            <a:lstStyle/>
            <a:p>
              <a:endParaRPr lang="de-DE"/>
            </a:p>
          </p:txBody>
        </p:sp>
      </p:grpSp>
      <p:sp>
        <p:nvSpPr>
          <p:cNvPr id="8" name="Freeform 8"/>
          <p:cNvSpPr/>
          <p:nvPr/>
        </p:nvSpPr>
        <p:spPr>
          <a:xfrm>
            <a:off x="-5956" y="678495"/>
            <a:ext cx="18294001" cy="8083818"/>
          </a:xfrm>
          <a:custGeom>
            <a:avLst/>
            <a:gdLst/>
            <a:ahLst/>
            <a:cxnLst/>
            <a:rect l="l" t="t" r="r" b="b"/>
            <a:pathLst>
              <a:path w="18294001" h="8083818">
                <a:moveTo>
                  <a:pt x="0" y="0"/>
                </a:moveTo>
                <a:lnTo>
                  <a:pt x="18294001" y="0"/>
                </a:lnTo>
                <a:lnTo>
                  <a:pt x="18294001" y="8083818"/>
                </a:lnTo>
                <a:lnTo>
                  <a:pt x="0" y="8083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sp>
        <p:nvSpPr>
          <p:cNvPr id="9" name="TextBox 9"/>
          <p:cNvSpPr txBox="1"/>
          <p:nvPr/>
        </p:nvSpPr>
        <p:spPr>
          <a:xfrm>
            <a:off x="321012" y="392745"/>
            <a:ext cx="16938288" cy="3931891"/>
          </a:xfrm>
          <a:prstGeom prst="rect">
            <a:avLst/>
          </a:prstGeom>
        </p:spPr>
        <p:txBody>
          <a:bodyPr lIns="0" tIns="0" rIns="0" bIns="0" rtlCol="0" anchor="t">
            <a:spAutoFit/>
          </a:bodyPr>
          <a:lstStyle/>
          <a:p>
            <a:pPr algn="l">
              <a:lnSpc>
                <a:spcPts val="10081"/>
              </a:lnSpc>
            </a:pPr>
            <a:r>
              <a:rPr lang="en-US" sz="7201">
                <a:solidFill>
                  <a:srgbClr val="00285A"/>
                </a:solidFill>
                <a:latin typeface="Roboto Bold"/>
              </a:rPr>
              <a:t>Abschlussrunde und Reflexion</a:t>
            </a:r>
          </a:p>
          <a:p>
            <a:pPr algn="l">
              <a:lnSpc>
                <a:spcPts val="10081"/>
              </a:lnSpc>
            </a:pPr>
            <a:endParaRPr lang="en-US" sz="7201">
              <a:solidFill>
                <a:srgbClr val="00285A"/>
              </a:solidFill>
              <a:latin typeface="Roboto Bold"/>
            </a:endParaRPr>
          </a:p>
          <a:p>
            <a:pPr algn="l">
              <a:lnSpc>
                <a:spcPts val="10081"/>
              </a:lnSpc>
            </a:pPr>
            <a:endParaRPr lang="en-US" sz="7201">
              <a:solidFill>
                <a:srgbClr val="00285A"/>
              </a:solidFill>
              <a:latin typeface="Roboto Bold"/>
            </a:endParaRPr>
          </a:p>
        </p:txBody>
      </p:sp>
      <p:grpSp>
        <p:nvGrpSpPr>
          <p:cNvPr id="10" name="Group 10"/>
          <p:cNvGrpSpPr/>
          <p:nvPr/>
        </p:nvGrpSpPr>
        <p:grpSpPr>
          <a:xfrm>
            <a:off x="12142311" y="6075160"/>
            <a:ext cx="5116989" cy="2884703"/>
            <a:chOff x="0" y="0"/>
            <a:chExt cx="6822652" cy="3846271"/>
          </a:xfrm>
        </p:grpSpPr>
        <p:sp>
          <p:nvSpPr>
            <p:cNvPr id="11" name="Freeform 11"/>
            <p:cNvSpPr/>
            <p:nvPr/>
          </p:nvSpPr>
          <p:spPr>
            <a:xfrm>
              <a:off x="0" y="0"/>
              <a:ext cx="6822694" cy="3846322"/>
            </a:xfrm>
            <a:custGeom>
              <a:avLst/>
              <a:gdLst/>
              <a:ahLst/>
              <a:cxnLst/>
              <a:rect l="l" t="t" r="r" b="b"/>
              <a:pathLst>
                <a:path w="6822694" h="3846322">
                  <a:moveTo>
                    <a:pt x="0" y="0"/>
                  </a:moveTo>
                  <a:lnTo>
                    <a:pt x="6822694" y="0"/>
                  </a:lnTo>
                  <a:lnTo>
                    <a:pt x="6822694" y="3846322"/>
                  </a:lnTo>
                  <a:lnTo>
                    <a:pt x="0" y="3846322"/>
                  </a:lnTo>
                  <a:lnTo>
                    <a:pt x="0" y="0"/>
                  </a:lnTo>
                  <a:close/>
                </a:path>
              </a:pathLst>
            </a:custGeom>
            <a:blipFill>
              <a:blip r:embed="rId8"/>
              <a:stretch>
                <a:fillRect l="-49" r="-48" b="1"/>
              </a:stretch>
            </a:blipFill>
          </p:spPr>
          <p:txBody>
            <a:bodyPr/>
            <a:lstStyle/>
            <a:p>
              <a:endParaRPr lang="de-DE"/>
            </a:p>
          </p:txBody>
        </p:sp>
      </p:grpSp>
      <p:grpSp>
        <p:nvGrpSpPr>
          <p:cNvPr id="12" name="Group 12"/>
          <p:cNvGrpSpPr/>
          <p:nvPr/>
        </p:nvGrpSpPr>
        <p:grpSpPr>
          <a:xfrm>
            <a:off x="6926775" y="6703867"/>
            <a:ext cx="2639345" cy="2058689"/>
            <a:chOff x="0" y="0"/>
            <a:chExt cx="3519127" cy="2744919"/>
          </a:xfrm>
        </p:grpSpPr>
        <p:sp>
          <p:nvSpPr>
            <p:cNvPr id="13" name="Freeform 13"/>
            <p:cNvSpPr/>
            <p:nvPr/>
          </p:nvSpPr>
          <p:spPr>
            <a:xfrm>
              <a:off x="0" y="0"/>
              <a:ext cx="3519170" cy="2744978"/>
            </a:xfrm>
            <a:custGeom>
              <a:avLst/>
              <a:gdLst/>
              <a:ahLst/>
              <a:cxnLst/>
              <a:rect l="l" t="t" r="r" b="b"/>
              <a:pathLst>
                <a:path w="3519170" h="2744978">
                  <a:moveTo>
                    <a:pt x="0" y="0"/>
                  </a:moveTo>
                  <a:lnTo>
                    <a:pt x="3519170" y="0"/>
                  </a:lnTo>
                  <a:lnTo>
                    <a:pt x="3519170" y="2744978"/>
                  </a:lnTo>
                  <a:lnTo>
                    <a:pt x="0" y="2744978"/>
                  </a:lnTo>
                  <a:lnTo>
                    <a:pt x="0" y="0"/>
                  </a:lnTo>
                  <a:close/>
                </a:path>
              </a:pathLst>
            </a:custGeom>
            <a:blipFill>
              <a:blip r:embed="rId9"/>
              <a:stretch>
                <a:fillRect t="-31" r="1" b="-29"/>
              </a:stretch>
            </a:blipFill>
          </p:spPr>
          <p:txBody>
            <a:bodyPr/>
            <a:lstStyle/>
            <a:p>
              <a:endParaRPr lang="de-DE"/>
            </a:p>
          </p:txBody>
        </p:sp>
      </p:grpSp>
      <p:sp>
        <p:nvSpPr>
          <p:cNvPr id="14" name="TextBox 14"/>
          <p:cNvSpPr txBox="1"/>
          <p:nvPr/>
        </p:nvSpPr>
        <p:spPr>
          <a:xfrm>
            <a:off x="1028700" y="2994975"/>
            <a:ext cx="3467752" cy="1329661"/>
          </a:xfrm>
          <a:prstGeom prst="rect">
            <a:avLst/>
          </a:prstGeom>
        </p:spPr>
        <p:txBody>
          <a:bodyPr lIns="0" tIns="0" rIns="0" bIns="0" rtlCol="0" anchor="t">
            <a:spAutoFit/>
          </a:bodyPr>
          <a:lstStyle/>
          <a:p>
            <a:pPr algn="l">
              <a:lnSpc>
                <a:spcPts val="9661"/>
              </a:lnSpc>
            </a:pPr>
            <a:r>
              <a:rPr lang="en-US" sz="6901">
                <a:solidFill>
                  <a:srgbClr val="00285A"/>
                </a:solidFill>
                <a:latin typeface="Roboto Bold"/>
              </a:rPr>
              <a:t>Fragen?</a:t>
            </a:r>
          </a:p>
        </p:txBody>
      </p:sp>
      <p:sp>
        <p:nvSpPr>
          <p:cNvPr id="15" name="TextBox 15"/>
          <p:cNvSpPr txBox="1"/>
          <p:nvPr/>
        </p:nvSpPr>
        <p:spPr>
          <a:xfrm>
            <a:off x="12564287" y="3082620"/>
            <a:ext cx="4273036" cy="1329661"/>
          </a:xfrm>
          <a:prstGeom prst="rect">
            <a:avLst/>
          </a:prstGeom>
        </p:spPr>
        <p:txBody>
          <a:bodyPr lIns="0" tIns="0" rIns="0" bIns="0" rtlCol="0" anchor="t">
            <a:spAutoFit/>
          </a:bodyPr>
          <a:lstStyle/>
          <a:p>
            <a:pPr algn="l">
              <a:lnSpc>
                <a:spcPts val="9661"/>
              </a:lnSpc>
            </a:pPr>
            <a:r>
              <a:rPr lang="en-US" sz="6901">
                <a:solidFill>
                  <a:srgbClr val="00285A"/>
                </a:solidFill>
                <a:latin typeface="Roboto Bold"/>
              </a:rPr>
              <a:t>Feedback?</a:t>
            </a:r>
          </a:p>
        </p:txBody>
      </p:sp>
      <p:sp>
        <p:nvSpPr>
          <p:cNvPr id="16" name="TextBox 16"/>
          <p:cNvSpPr txBox="1"/>
          <p:nvPr/>
        </p:nvSpPr>
        <p:spPr>
          <a:xfrm>
            <a:off x="6437842" y="2994975"/>
            <a:ext cx="5406361" cy="2548861"/>
          </a:xfrm>
          <a:prstGeom prst="rect">
            <a:avLst/>
          </a:prstGeom>
        </p:spPr>
        <p:txBody>
          <a:bodyPr lIns="0" tIns="0" rIns="0" bIns="0" rtlCol="0" anchor="t">
            <a:spAutoFit/>
          </a:bodyPr>
          <a:lstStyle/>
          <a:p>
            <a:pPr algn="l">
              <a:lnSpc>
                <a:spcPts val="9661"/>
              </a:lnSpc>
            </a:pPr>
            <a:r>
              <a:rPr lang="en-US" sz="6901">
                <a:solidFill>
                  <a:srgbClr val="00285A"/>
                </a:solidFill>
                <a:latin typeface="Roboto Bold"/>
              </a:rPr>
              <a:t>Was wurde gelernt?</a:t>
            </a:r>
          </a:p>
        </p:txBody>
      </p:sp>
      <p:grpSp>
        <p:nvGrpSpPr>
          <p:cNvPr id="17" name="Group 17"/>
          <p:cNvGrpSpPr/>
          <p:nvPr/>
        </p:nvGrpSpPr>
        <p:grpSpPr>
          <a:xfrm>
            <a:off x="0" y="8860940"/>
            <a:ext cx="2522160" cy="1576603"/>
            <a:chOff x="0" y="0"/>
            <a:chExt cx="3362880" cy="2102137"/>
          </a:xfrm>
        </p:grpSpPr>
        <p:sp>
          <p:nvSpPr>
            <p:cNvPr id="18" name="Freeform 18"/>
            <p:cNvSpPr/>
            <p:nvPr/>
          </p:nvSpPr>
          <p:spPr>
            <a:xfrm>
              <a:off x="0" y="0"/>
              <a:ext cx="3362833" cy="2102104"/>
            </a:xfrm>
            <a:custGeom>
              <a:avLst/>
              <a:gdLst/>
              <a:ahLst/>
              <a:cxnLst/>
              <a:rect l="l" t="t" r="r" b="b"/>
              <a:pathLst>
                <a:path w="3362833" h="2102104">
                  <a:moveTo>
                    <a:pt x="0" y="0"/>
                  </a:moveTo>
                  <a:lnTo>
                    <a:pt x="3362833" y="0"/>
                  </a:lnTo>
                  <a:lnTo>
                    <a:pt x="3362833" y="2102104"/>
                  </a:lnTo>
                  <a:lnTo>
                    <a:pt x="0" y="2102104"/>
                  </a:lnTo>
                  <a:lnTo>
                    <a:pt x="0" y="0"/>
                  </a:lnTo>
                  <a:close/>
                </a:path>
              </a:pathLst>
            </a:custGeom>
            <a:blipFill>
              <a:blip r:embed="rId10"/>
              <a:stretch>
                <a:fillRect t="-2105" r="-1" b="-2107"/>
              </a:stretch>
            </a:blipFill>
          </p:spPr>
          <p:txBody>
            <a:bodyPr/>
            <a:lstStyle/>
            <a:p>
              <a:endParaRPr lang="de-DE"/>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866754" y="8913483"/>
            <a:ext cx="2489672" cy="899177"/>
            <a:chOff x="0" y="0"/>
            <a:chExt cx="3319563" cy="1198903"/>
          </a:xfrm>
        </p:grpSpPr>
        <p:sp>
          <p:nvSpPr>
            <p:cNvPr id="3" name="Freeform 3"/>
            <p:cNvSpPr/>
            <p:nvPr/>
          </p:nvSpPr>
          <p:spPr>
            <a:xfrm>
              <a:off x="0" y="0"/>
              <a:ext cx="3319526" cy="1198880"/>
            </a:xfrm>
            <a:custGeom>
              <a:avLst/>
              <a:gdLst/>
              <a:ahLst/>
              <a:cxnLst/>
              <a:rect l="l" t="t" r="r" b="b"/>
              <a:pathLst>
                <a:path w="3319526" h="1198880">
                  <a:moveTo>
                    <a:pt x="0" y="0"/>
                  </a:moveTo>
                  <a:lnTo>
                    <a:pt x="3319526" y="0"/>
                  </a:lnTo>
                  <a:lnTo>
                    <a:pt x="3319526" y="1198880"/>
                  </a:lnTo>
                  <a:lnTo>
                    <a:pt x="0" y="1198880"/>
                  </a:lnTo>
                  <a:lnTo>
                    <a:pt x="0" y="0"/>
                  </a:lnTo>
                  <a:close/>
                </a:path>
              </a:pathLst>
            </a:custGeom>
            <a:blipFill>
              <a:blip r:embed="rId3"/>
              <a:stretch>
                <a:fillRect t="-198" r="-1" b="-200"/>
              </a:stretch>
            </a:blipFill>
          </p:spPr>
          <p:txBody>
            <a:bodyPr/>
            <a:lstStyle/>
            <a:p>
              <a:endParaRPr lang="de-DE"/>
            </a:p>
          </p:txBody>
        </p:sp>
      </p:grpSp>
      <p:grpSp>
        <p:nvGrpSpPr>
          <p:cNvPr id="4" name="Group 4"/>
          <p:cNvGrpSpPr/>
          <p:nvPr/>
        </p:nvGrpSpPr>
        <p:grpSpPr>
          <a:xfrm>
            <a:off x="16261372" y="8914557"/>
            <a:ext cx="102535" cy="90611"/>
            <a:chOff x="0" y="0"/>
            <a:chExt cx="136713" cy="120815"/>
          </a:xfrm>
        </p:grpSpPr>
        <p:sp>
          <p:nvSpPr>
            <p:cNvPr id="5" name="Freeform 5"/>
            <p:cNvSpPr/>
            <p:nvPr/>
          </p:nvSpPr>
          <p:spPr>
            <a:xfrm>
              <a:off x="0" y="0"/>
              <a:ext cx="136652" cy="120777"/>
            </a:xfrm>
            <a:custGeom>
              <a:avLst/>
              <a:gdLst/>
              <a:ahLst/>
              <a:cxnLst/>
              <a:rect l="l" t="t" r="r" b="b"/>
              <a:pathLst>
                <a:path w="136652" h="120777">
                  <a:moveTo>
                    <a:pt x="0" y="0"/>
                  </a:moveTo>
                  <a:lnTo>
                    <a:pt x="136652" y="0"/>
                  </a:lnTo>
                  <a:lnTo>
                    <a:pt x="136652" y="120777"/>
                  </a:lnTo>
                  <a:lnTo>
                    <a:pt x="0" y="120777"/>
                  </a:lnTo>
                  <a:lnTo>
                    <a:pt x="0" y="0"/>
                  </a:lnTo>
                  <a:close/>
                </a:path>
              </a:pathLst>
            </a:custGeom>
            <a:blipFill>
              <a:blip r:embed="rId4"/>
              <a:stretch>
                <a:fillRect l="-497" r="-542" b="-31"/>
              </a:stretch>
            </a:blipFill>
          </p:spPr>
          <p:txBody>
            <a:bodyPr/>
            <a:lstStyle/>
            <a:p>
              <a:endParaRPr lang="de-DE"/>
            </a:p>
          </p:txBody>
        </p:sp>
      </p:grpSp>
      <p:grpSp>
        <p:nvGrpSpPr>
          <p:cNvPr id="6" name="Group 6"/>
          <p:cNvGrpSpPr/>
          <p:nvPr/>
        </p:nvGrpSpPr>
        <p:grpSpPr>
          <a:xfrm>
            <a:off x="15217422" y="8931126"/>
            <a:ext cx="2505394" cy="882583"/>
            <a:chOff x="0" y="0"/>
            <a:chExt cx="3340525" cy="1176777"/>
          </a:xfrm>
        </p:grpSpPr>
        <p:sp>
          <p:nvSpPr>
            <p:cNvPr id="7" name="Freeform 7"/>
            <p:cNvSpPr/>
            <p:nvPr/>
          </p:nvSpPr>
          <p:spPr>
            <a:xfrm>
              <a:off x="0" y="0"/>
              <a:ext cx="3340481" cy="1176782"/>
            </a:xfrm>
            <a:custGeom>
              <a:avLst/>
              <a:gdLst/>
              <a:ahLst/>
              <a:cxnLst/>
              <a:rect l="l" t="t" r="r" b="b"/>
              <a:pathLst>
                <a:path w="3340481" h="1176782">
                  <a:moveTo>
                    <a:pt x="0" y="0"/>
                  </a:moveTo>
                  <a:lnTo>
                    <a:pt x="3340481" y="0"/>
                  </a:lnTo>
                  <a:lnTo>
                    <a:pt x="3340481" y="1176782"/>
                  </a:lnTo>
                  <a:lnTo>
                    <a:pt x="0" y="1176782"/>
                  </a:lnTo>
                  <a:lnTo>
                    <a:pt x="0" y="0"/>
                  </a:lnTo>
                  <a:close/>
                </a:path>
              </a:pathLst>
            </a:custGeom>
            <a:blipFill>
              <a:blip r:embed="rId5"/>
              <a:stretch>
                <a:fillRect r="-1"/>
              </a:stretch>
            </a:blipFill>
          </p:spPr>
          <p:txBody>
            <a:bodyPr/>
            <a:lstStyle/>
            <a:p>
              <a:endParaRPr lang="de-DE"/>
            </a:p>
          </p:txBody>
        </p:sp>
      </p:grpSp>
      <p:sp>
        <p:nvSpPr>
          <p:cNvPr id="8" name="Freeform 8"/>
          <p:cNvSpPr/>
          <p:nvPr/>
        </p:nvSpPr>
        <p:spPr>
          <a:xfrm>
            <a:off x="-5956" y="678495"/>
            <a:ext cx="18294001" cy="8083818"/>
          </a:xfrm>
          <a:custGeom>
            <a:avLst/>
            <a:gdLst/>
            <a:ahLst/>
            <a:cxnLst/>
            <a:rect l="l" t="t" r="r" b="b"/>
            <a:pathLst>
              <a:path w="18294001" h="8083818">
                <a:moveTo>
                  <a:pt x="0" y="0"/>
                </a:moveTo>
                <a:lnTo>
                  <a:pt x="18294001" y="0"/>
                </a:lnTo>
                <a:lnTo>
                  <a:pt x="18294001" y="8083818"/>
                </a:lnTo>
                <a:lnTo>
                  <a:pt x="0" y="8083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grpSp>
        <p:nvGrpSpPr>
          <p:cNvPr id="9" name="Group 9"/>
          <p:cNvGrpSpPr/>
          <p:nvPr/>
        </p:nvGrpSpPr>
        <p:grpSpPr>
          <a:xfrm>
            <a:off x="5383527" y="5462742"/>
            <a:ext cx="7520946" cy="3299815"/>
            <a:chOff x="0" y="0"/>
            <a:chExt cx="10027928" cy="4399753"/>
          </a:xfrm>
        </p:grpSpPr>
        <p:sp>
          <p:nvSpPr>
            <p:cNvPr id="10" name="Freeform 10"/>
            <p:cNvSpPr/>
            <p:nvPr/>
          </p:nvSpPr>
          <p:spPr>
            <a:xfrm>
              <a:off x="0" y="0"/>
              <a:ext cx="10027920" cy="4399788"/>
            </a:xfrm>
            <a:custGeom>
              <a:avLst/>
              <a:gdLst/>
              <a:ahLst/>
              <a:cxnLst/>
              <a:rect l="l" t="t" r="r" b="b"/>
              <a:pathLst>
                <a:path w="10027920" h="4399788">
                  <a:moveTo>
                    <a:pt x="0" y="0"/>
                  </a:moveTo>
                  <a:lnTo>
                    <a:pt x="10027920" y="0"/>
                  </a:lnTo>
                  <a:lnTo>
                    <a:pt x="10027920" y="4399788"/>
                  </a:lnTo>
                  <a:lnTo>
                    <a:pt x="0" y="4399788"/>
                  </a:lnTo>
                  <a:lnTo>
                    <a:pt x="0" y="0"/>
                  </a:lnTo>
                  <a:close/>
                </a:path>
              </a:pathLst>
            </a:custGeom>
            <a:blipFill>
              <a:blip r:embed="rId8"/>
              <a:stretch>
                <a:fillRect t="-200" b="-199"/>
              </a:stretch>
            </a:blipFill>
          </p:spPr>
          <p:txBody>
            <a:bodyPr/>
            <a:lstStyle/>
            <a:p>
              <a:endParaRPr lang="de-DE"/>
            </a:p>
          </p:txBody>
        </p:sp>
      </p:grpSp>
      <p:sp>
        <p:nvSpPr>
          <p:cNvPr id="11" name="TextBox 11"/>
          <p:cNvSpPr txBox="1"/>
          <p:nvPr/>
        </p:nvSpPr>
        <p:spPr>
          <a:xfrm rot="-513677">
            <a:off x="425632" y="3080690"/>
            <a:ext cx="16938288" cy="1650978"/>
          </a:xfrm>
          <a:prstGeom prst="rect">
            <a:avLst/>
          </a:prstGeom>
        </p:spPr>
        <p:txBody>
          <a:bodyPr lIns="0" tIns="0" rIns="0" bIns="0" rtlCol="0" anchor="t">
            <a:spAutoFit/>
          </a:bodyPr>
          <a:lstStyle/>
          <a:p>
            <a:pPr algn="l">
              <a:lnSpc>
                <a:spcPts val="11901"/>
              </a:lnSpc>
            </a:pPr>
            <a:r>
              <a:rPr lang="en-US" sz="8500">
                <a:solidFill>
                  <a:srgbClr val="00285A"/>
                </a:solidFill>
                <a:latin typeface="Roboto Bold"/>
              </a:rPr>
              <a:t>Danke fürs Mitmachen!</a:t>
            </a:r>
          </a:p>
        </p:txBody>
      </p:sp>
      <p:grpSp>
        <p:nvGrpSpPr>
          <p:cNvPr id="12" name="Group 12"/>
          <p:cNvGrpSpPr/>
          <p:nvPr/>
        </p:nvGrpSpPr>
        <p:grpSpPr>
          <a:xfrm>
            <a:off x="0" y="8860940"/>
            <a:ext cx="2522160" cy="1576603"/>
            <a:chOff x="0" y="0"/>
            <a:chExt cx="3362880" cy="2102137"/>
          </a:xfrm>
        </p:grpSpPr>
        <p:sp>
          <p:nvSpPr>
            <p:cNvPr id="13" name="Freeform 13"/>
            <p:cNvSpPr/>
            <p:nvPr/>
          </p:nvSpPr>
          <p:spPr>
            <a:xfrm>
              <a:off x="0" y="0"/>
              <a:ext cx="3362833" cy="2102104"/>
            </a:xfrm>
            <a:custGeom>
              <a:avLst/>
              <a:gdLst/>
              <a:ahLst/>
              <a:cxnLst/>
              <a:rect l="l" t="t" r="r" b="b"/>
              <a:pathLst>
                <a:path w="3362833" h="2102104">
                  <a:moveTo>
                    <a:pt x="0" y="0"/>
                  </a:moveTo>
                  <a:lnTo>
                    <a:pt x="3362833" y="0"/>
                  </a:lnTo>
                  <a:lnTo>
                    <a:pt x="3362833" y="2102104"/>
                  </a:lnTo>
                  <a:lnTo>
                    <a:pt x="0" y="2102104"/>
                  </a:lnTo>
                  <a:lnTo>
                    <a:pt x="0" y="0"/>
                  </a:lnTo>
                  <a:close/>
                </a:path>
              </a:pathLst>
            </a:custGeom>
            <a:blipFill>
              <a:blip r:embed="rId9"/>
              <a:stretch>
                <a:fillRect t="-2105" r="-1" b="-2107"/>
              </a:stretch>
            </a:blipFill>
          </p:spPr>
          <p:txBody>
            <a:bodyPr/>
            <a:lstStyle/>
            <a:p>
              <a:endParaRPr lang="de-DE"/>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956" y="653344"/>
            <a:ext cx="18294001" cy="8108969"/>
          </a:xfrm>
          <a:custGeom>
            <a:avLst/>
            <a:gdLst/>
            <a:ahLst/>
            <a:cxnLst/>
            <a:rect l="l" t="t" r="r" b="b"/>
            <a:pathLst>
              <a:path w="18294001" h="8108969">
                <a:moveTo>
                  <a:pt x="0" y="0"/>
                </a:moveTo>
                <a:lnTo>
                  <a:pt x="18294001" y="0"/>
                </a:lnTo>
                <a:lnTo>
                  <a:pt x="18294001" y="8108969"/>
                </a:lnTo>
                <a:lnTo>
                  <a:pt x="0" y="81089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grpSp>
        <p:nvGrpSpPr>
          <p:cNvPr id="3" name="Group 3"/>
          <p:cNvGrpSpPr/>
          <p:nvPr/>
        </p:nvGrpSpPr>
        <p:grpSpPr>
          <a:xfrm>
            <a:off x="0" y="8860940"/>
            <a:ext cx="2522160" cy="1576603"/>
            <a:chOff x="0" y="0"/>
            <a:chExt cx="3362880" cy="2102137"/>
          </a:xfrm>
        </p:grpSpPr>
        <p:sp>
          <p:nvSpPr>
            <p:cNvPr id="4" name="Freeform 4"/>
            <p:cNvSpPr/>
            <p:nvPr/>
          </p:nvSpPr>
          <p:spPr>
            <a:xfrm>
              <a:off x="0" y="0"/>
              <a:ext cx="3362833" cy="2102104"/>
            </a:xfrm>
            <a:custGeom>
              <a:avLst/>
              <a:gdLst/>
              <a:ahLst/>
              <a:cxnLst/>
              <a:rect l="l" t="t" r="r" b="b"/>
              <a:pathLst>
                <a:path w="3362833" h="2102104">
                  <a:moveTo>
                    <a:pt x="0" y="0"/>
                  </a:moveTo>
                  <a:lnTo>
                    <a:pt x="3362833" y="0"/>
                  </a:lnTo>
                  <a:lnTo>
                    <a:pt x="3362833" y="2102104"/>
                  </a:lnTo>
                  <a:lnTo>
                    <a:pt x="0" y="2102104"/>
                  </a:lnTo>
                  <a:lnTo>
                    <a:pt x="0" y="0"/>
                  </a:lnTo>
                  <a:close/>
                </a:path>
              </a:pathLst>
            </a:custGeom>
            <a:blipFill>
              <a:blip r:embed="rId5"/>
              <a:stretch>
                <a:fillRect t="-2105" r="-1" b="-2107"/>
              </a:stretch>
            </a:blipFill>
          </p:spPr>
          <p:txBody>
            <a:bodyPr/>
            <a:lstStyle/>
            <a:p>
              <a:endParaRPr lang="de-DE"/>
            </a:p>
          </p:txBody>
        </p:sp>
      </p:grpSp>
      <p:grpSp>
        <p:nvGrpSpPr>
          <p:cNvPr id="5" name="Group 5"/>
          <p:cNvGrpSpPr/>
          <p:nvPr/>
        </p:nvGrpSpPr>
        <p:grpSpPr>
          <a:xfrm>
            <a:off x="14866754" y="8913483"/>
            <a:ext cx="2489672" cy="899177"/>
            <a:chOff x="0" y="0"/>
            <a:chExt cx="3319563" cy="1198903"/>
          </a:xfrm>
        </p:grpSpPr>
        <p:sp>
          <p:nvSpPr>
            <p:cNvPr id="6" name="Freeform 6"/>
            <p:cNvSpPr/>
            <p:nvPr/>
          </p:nvSpPr>
          <p:spPr>
            <a:xfrm>
              <a:off x="0" y="0"/>
              <a:ext cx="3319526" cy="1198880"/>
            </a:xfrm>
            <a:custGeom>
              <a:avLst/>
              <a:gdLst/>
              <a:ahLst/>
              <a:cxnLst/>
              <a:rect l="l" t="t" r="r" b="b"/>
              <a:pathLst>
                <a:path w="3319526" h="1198880">
                  <a:moveTo>
                    <a:pt x="0" y="0"/>
                  </a:moveTo>
                  <a:lnTo>
                    <a:pt x="3319526" y="0"/>
                  </a:lnTo>
                  <a:lnTo>
                    <a:pt x="3319526" y="1198880"/>
                  </a:lnTo>
                  <a:lnTo>
                    <a:pt x="0" y="1198880"/>
                  </a:lnTo>
                  <a:lnTo>
                    <a:pt x="0" y="0"/>
                  </a:lnTo>
                  <a:close/>
                </a:path>
              </a:pathLst>
            </a:custGeom>
            <a:blipFill>
              <a:blip r:embed="rId6"/>
              <a:stretch>
                <a:fillRect t="-198" r="-1" b="-200"/>
              </a:stretch>
            </a:blipFill>
          </p:spPr>
          <p:txBody>
            <a:bodyPr/>
            <a:lstStyle/>
            <a:p>
              <a:endParaRPr lang="de-DE"/>
            </a:p>
          </p:txBody>
        </p:sp>
      </p:grpSp>
      <p:grpSp>
        <p:nvGrpSpPr>
          <p:cNvPr id="7" name="Group 7"/>
          <p:cNvGrpSpPr/>
          <p:nvPr/>
        </p:nvGrpSpPr>
        <p:grpSpPr>
          <a:xfrm>
            <a:off x="16261372" y="8914557"/>
            <a:ext cx="102535" cy="90611"/>
            <a:chOff x="0" y="0"/>
            <a:chExt cx="136713" cy="120815"/>
          </a:xfrm>
        </p:grpSpPr>
        <p:sp>
          <p:nvSpPr>
            <p:cNvPr id="8" name="Freeform 8"/>
            <p:cNvSpPr/>
            <p:nvPr/>
          </p:nvSpPr>
          <p:spPr>
            <a:xfrm>
              <a:off x="0" y="0"/>
              <a:ext cx="136652" cy="120777"/>
            </a:xfrm>
            <a:custGeom>
              <a:avLst/>
              <a:gdLst/>
              <a:ahLst/>
              <a:cxnLst/>
              <a:rect l="l" t="t" r="r" b="b"/>
              <a:pathLst>
                <a:path w="136652" h="120777">
                  <a:moveTo>
                    <a:pt x="0" y="0"/>
                  </a:moveTo>
                  <a:lnTo>
                    <a:pt x="136652" y="0"/>
                  </a:lnTo>
                  <a:lnTo>
                    <a:pt x="136652" y="120777"/>
                  </a:lnTo>
                  <a:lnTo>
                    <a:pt x="0" y="120777"/>
                  </a:lnTo>
                  <a:lnTo>
                    <a:pt x="0" y="0"/>
                  </a:lnTo>
                  <a:close/>
                </a:path>
              </a:pathLst>
            </a:custGeom>
            <a:blipFill>
              <a:blip r:embed="rId7"/>
              <a:stretch>
                <a:fillRect l="-497" r="-542" b="-31"/>
              </a:stretch>
            </a:blipFill>
          </p:spPr>
          <p:txBody>
            <a:bodyPr/>
            <a:lstStyle/>
            <a:p>
              <a:endParaRPr lang="de-DE"/>
            </a:p>
          </p:txBody>
        </p:sp>
      </p:grpSp>
      <p:grpSp>
        <p:nvGrpSpPr>
          <p:cNvPr id="9" name="Group 9"/>
          <p:cNvGrpSpPr/>
          <p:nvPr/>
        </p:nvGrpSpPr>
        <p:grpSpPr>
          <a:xfrm>
            <a:off x="15217422" y="8931126"/>
            <a:ext cx="2505394" cy="882583"/>
            <a:chOff x="0" y="0"/>
            <a:chExt cx="3340525" cy="1176777"/>
          </a:xfrm>
        </p:grpSpPr>
        <p:sp>
          <p:nvSpPr>
            <p:cNvPr id="10" name="Freeform 10"/>
            <p:cNvSpPr/>
            <p:nvPr/>
          </p:nvSpPr>
          <p:spPr>
            <a:xfrm>
              <a:off x="0" y="0"/>
              <a:ext cx="3340481" cy="1176782"/>
            </a:xfrm>
            <a:custGeom>
              <a:avLst/>
              <a:gdLst/>
              <a:ahLst/>
              <a:cxnLst/>
              <a:rect l="l" t="t" r="r" b="b"/>
              <a:pathLst>
                <a:path w="3340481" h="1176782">
                  <a:moveTo>
                    <a:pt x="0" y="0"/>
                  </a:moveTo>
                  <a:lnTo>
                    <a:pt x="3340481" y="0"/>
                  </a:lnTo>
                  <a:lnTo>
                    <a:pt x="3340481" y="1176782"/>
                  </a:lnTo>
                  <a:lnTo>
                    <a:pt x="0" y="1176782"/>
                  </a:lnTo>
                  <a:lnTo>
                    <a:pt x="0" y="0"/>
                  </a:lnTo>
                  <a:close/>
                </a:path>
              </a:pathLst>
            </a:custGeom>
            <a:blipFill>
              <a:blip r:embed="rId8"/>
              <a:stretch>
                <a:fillRect r="-1"/>
              </a:stretch>
            </a:blipFill>
          </p:spPr>
          <p:txBody>
            <a:bodyPr/>
            <a:lstStyle/>
            <a:p>
              <a:endParaRPr lang="de-DE"/>
            </a:p>
          </p:txBody>
        </p:sp>
      </p:grpSp>
      <p:sp>
        <p:nvSpPr>
          <p:cNvPr id="11" name="TextBox 11"/>
          <p:cNvSpPr txBox="1"/>
          <p:nvPr/>
        </p:nvSpPr>
        <p:spPr>
          <a:xfrm>
            <a:off x="109619" y="405694"/>
            <a:ext cx="18062807" cy="1932592"/>
          </a:xfrm>
          <a:prstGeom prst="rect">
            <a:avLst/>
          </a:prstGeom>
        </p:spPr>
        <p:txBody>
          <a:bodyPr lIns="0" tIns="0" rIns="0" bIns="0" rtlCol="0" anchor="t">
            <a:spAutoFit/>
          </a:bodyPr>
          <a:lstStyle/>
          <a:p>
            <a:pPr algn="ctr">
              <a:lnSpc>
                <a:spcPts val="8680"/>
              </a:lnSpc>
            </a:pPr>
            <a:r>
              <a:rPr lang="en-US" sz="6200">
                <a:solidFill>
                  <a:srgbClr val="00285A"/>
                </a:solidFill>
                <a:latin typeface="Exo 2 Bold"/>
              </a:rPr>
              <a:t>Studiengang Wirtschaftsinformatik </a:t>
            </a:r>
          </a:p>
          <a:p>
            <a:pPr algn="ctr">
              <a:lnSpc>
                <a:spcPts val="5601"/>
              </a:lnSpc>
            </a:pPr>
            <a:r>
              <a:rPr lang="en-US" sz="4001">
                <a:solidFill>
                  <a:srgbClr val="00285A"/>
                </a:solidFill>
                <a:latin typeface="Exo 2 Bold"/>
              </a:rPr>
              <a:t>Hochschule für Technik und Wirtschaft Berlin</a:t>
            </a:r>
          </a:p>
        </p:txBody>
      </p:sp>
      <p:sp>
        <p:nvSpPr>
          <p:cNvPr id="12" name="TextBox 12"/>
          <p:cNvSpPr txBox="1"/>
          <p:nvPr/>
        </p:nvSpPr>
        <p:spPr>
          <a:xfrm>
            <a:off x="109619" y="2939161"/>
            <a:ext cx="6234364" cy="3482944"/>
          </a:xfrm>
          <a:prstGeom prst="rect">
            <a:avLst/>
          </a:prstGeom>
        </p:spPr>
        <p:txBody>
          <a:bodyPr lIns="0" tIns="0" rIns="0" bIns="0" rtlCol="0" anchor="t">
            <a:spAutoFit/>
          </a:bodyPr>
          <a:lstStyle/>
          <a:p>
            <a:pPr algn="l">
              <a:lnSpc>
                <a:spcPts val="5601"/>
              </a:lnSpc>
            </a:pPr>
            <a:r>
              <a:rPr lang="en-US" sz="4001" u="sng">
                <a:solidFill>
                  <a:srgbClr val="00285A"/>
                </a:solidFill>
                <a:latin typeface="Exo 2 Bold"/>
              </a:rPr>
              <a:t>Was euch erwartet:</a:t>
            </a:r>
          </a:p>
          <a:p>
            <a:pPr marL="686054" lvl="2" indent="-228685" algn="l">
              <a:lnSpc>
                <a:spcPts val="4201"/>
              </a:lnSpc>
              <a:buFont typeface="Arial"/>
              <a:buChar char="⚬"/>
            </a:pPr>
            <a:r>
              <a:rPr lang="en-US" sz="3001">
                <a:solidFill>
                  <a:srgbClr val="00285A"/>
                </a:solidFill>
                <a:latin typeface="Exo 2"/>
              </a:rPr>
              <a:t>Programmierung</a:t>
            </a:r>
          </a:p>
          <a:p>
            <a:pPr marL="686054" lvl="2" indent="-228685" algn="l">
              <a:lnSpc>
                <a:spcPts val="4201"/>
              </a:lnSpc>
              <a:buFont typeface="Arial"/>
              <a:buChar char="⚬"/>
            </a:pPr>
            <a:r>
              <a:rPr lang="en-US" sz="3001">
                <a:solidFill>
                  <a:srgbClr val="00285A"/>
                </a:solidFill>
                <a:latin typeface="Exo 2"/>
              </a:rPr>
              <a:t>Betriebswirtschaft</a:t>
            </a:r>
          </a:p>
          <a:p>
            <a:pPr marL="686054" lvl="2" indent="-228685" algn="l">
              <a:lnSpc>
                <a:spcPts val="4201"/>
              </a:lnSpc>
              <a:buFont typeface="Arial"/>
              <a:buChar char="⚬"/>
            </a:pPr>
            <a:r>
              <a:rPr lang="en-US" sz="3001">
                <a:solidFill>
                  <a:srgbClr val="00285A"/>
                </a:solidFill>
                <a:latin typeface="Exo 2"/>
              </a:rPr>
              <a:t>Projektarbeit</a:t>
            </a:r>
          </a:p>
          <a:p>
            <a:pPr marL="686054" lvl="2" indent="-228685" algn="l">
              <a:lnSpc>
                <a:spcPts val="4201"/>
              </a:lnSpc>
              <a:buFont typeface="Arial"/>
              <a:buChar char="⚬"/>
            </a:pPr>
            <a:r>
              <a:rPr lang="en-US" sz="3001">
                <a:solidFill>
                  <a:srgbClr val="00285A"/>
                </a:solidFill>
                <a:latin typeface="Exo 2"/>
              </a:rPr>
              <a:t>Fachpraktikum</a:t>
            </a:r>
          </a:p>
          <a:p>
            <a:pPr marL="686054" lvl="2" indent="-228685" algn="l">
              <a:lnSpc>
                <a:spcPts val="4201"/>
              </a:lnSpc>
              <a:buFont typeface="Arial"/>
              <a:buChar char="⚬"/>
            </a:pPr>
            <a:r>
              <a:rPr lang="en-US" sz="3001">
                <a:solidFill>
                  <a:srgbClr val="00285A"/>
                </a:solidFill>
                <a:latin typeface="Exo 2"/>
              </a:rPr>
              <a:t>Soft Skills...</a:t>
            </a:r>
          </a:p>
        </p:txBody>
      </p:sp>
      <p:sp>
        <p:nvSpPr>
          <p:cNvPr id="13" name="TextBox 13"/>
          <p:cNvSpPr txBox="1"/>
          <p:nvPr/>
        </p:nvSpPr>
        <p:spPr>
          <a:xfrm>
            <a:off x="5703697" y="2939161"/>
            <a:ext cx="6234364" cy="4016344"/>
          </a:xfrm>
          <a:prstGeom prst="rect">
            <a:avLst/>
          </a:prstGeom>
        </p:spPr>
        <p:txBody>
          <a:bodyPr lIns="0" tIns="0" rIns="0" bIns="0" rtlCol="0" anchor="t">
            <a:spAutoFit/>
          </a:bodyPr>
          <a:lstStyle/>
          <a:p>
            <a:pPr algn="l">
              <a:lnSpc>
                <a:spcPts val="5601"/>
              </a:lnSpc>
            </a:pPr>
            <a:r>
              <a:rPr lang="en-US" sz="4001" u="sng">
                <a:solidFill>
                  <a:srgbClr val="00285A"/>
                </a:solidFill>
                <a:latin typeface="Exo 2 Bold"/>
              </a:rPr>
              <a:t>Karrieremöglichkeiten:</a:t>
            </a:r>
          </a:p>
          <a:p>
            <a:pPr marL="686054" lvl="2" indent="-228685" algn="l">
              <a:lnSpc>
                <a:spcPts val="4201"/>
              </a:lnSpc>
              <a:buFont typeface="Arial"/>
              <a:buChar char="⚬"/>
            </a:pPr>
            <a:r>
              <a:rPr lang="en-US" sz="3001">
                <a:solidFill>
                  <a:srgbClr val="00285A"/>
                </a:solidFill>
                <a:latin typeface="Exo 2"/>
              </a:rPr>
              <a:t>IT-Consulting</a:t>
            </a:r>
          </a:p>
          <a:p>
            <a:pPr marL="686054" lvl="2" indent="-228685" algn="l">
              <a:lnSpc>
                <a:spcPts val="4201"/>
              </a:lnSpc>
              <a:buFont typeface="Arial"/>
              <a:buChar char="⚬"/>
            </a:pPr>
            <a:r>
              <a:rPr lang="en-US" sz="3001">
                <a:solidFill>
                  <a:srgbClr val="00285A"/>
                </a:solidFill>
                <a:latin typeface="Exo 2"/>
              </a:rPr>
              <a:t>Softwareentwicklung</a:t>
            </a:r>
          </a:p>
          <a:p>
            <a:pPr marL="686054" lvl="2" indent="-228685" algn="l">
              <a:lnSpc>
                <a:spcPts val="4201"/>
              </a:lnSpc>
              <a:buFont typeface="Arial"/>
              <a:buChar char="⚬"/>
            </a:pPr>
            <a:r>
              <a:rPr lang="en-US" sz="3001">
                <a:solidFill>
                  <a:srgbClr val="00285A"/>
                </a:solidFill>
                <a:latin typeface="Exo 2"/>
              </a:rPr>
              <a:t>Projektmanagement</a:t>
            </a:r>
          </a:p>
          <a:p>
            <a:pPr marL="686054" lvl="2" indent="-228685" algn="l">
              <a:lnSpc>
                <a:spcPts val="4201"/>
              </a:lnSpc>
              <a:buFont typeface="Arial"/>
              <a:buChar char="⚬"/>
            </a:pPr>
            <a:r>
              <a:rPr lang="en-US" sz="3001">
                <a:solidFill>
                  <a:srgbClr val="00285A"/>
                </a:solidFill>
                <a:latin typeface="Exo 2"/>
              </a:rPr>
              <a:t>Datenanalyse und Business Intelligence</a:t>
            </a:r>
          </a:p>
          <a:p>
            <a:pPr marL="686054" lvl="2" indent="-228685" algn="l">
              <a:lnSpc>
                <a:spcPts val="4201"/>
              </a:lnSpc>
              <a:buFont typeface="Arial"/>
              <a:buChar char="⚬"/>
            </a:pPr>
            <a:r>
              <a:rPr lang="en-US" sz="3001">
                <a:solidFill>
                  <a:srgbClr val="00285A"/>
                </a:solidFill>
                <a:latin typeface="Exo 2"/>
              </a:rPr>
              <a:t>Cybersecurity-Expert*in...</a:t>
            </a:r>
          </a:p>
        </p:txBody>
      </p:sp>
      <p:sp>
        <p:nvSpPr>
          <p:cNvPr id="14" name="TextBox 14"/>
          <p:cNvSpPr txBox="1"/>
          <p:nvPr/>
        </p:nvSpPr>
        <p:spPr>
          <a:xfrm>
            <a:off x="11938061" y="2939161"/>
            <a:ext cx="6234364" cy="4716431"/>
          </a:xfrm>
          <a:prstGeom prst="rect">
            <a:avLst/>
          </a:prstGeom>
        </p:spPr>
        <p:txBody>
          <a:bodyPr lIns="0" tIns="0" rIns="0" bIns="0" rtlCol="0" anchor="t">
            <a:spAutoFit/>
          </a:bodyPr>
          <a:lstStyle/>
          <a:p>
            <a:pPr algn="l">
              <a:lnSpc>
                <a:spcPts val="5601"/>
              </a:lnSpc>
            </a:pPr>
            <a:r>
              <a:rPr lang="en-US" sz="4001" u="sng">
                <a:solidFill>
                  <a:srgbClr val="00285A"/>
                </a:solidFill>
                <a:latin typeface="Exo 2 Bold"/>
              </a:rPr>
              <a:t>Weibliche Role Models in der Tech-Welt:</a:t>
            </a:r>
          </a:p>
          <a:p>
            <a:pPr marL="686054" lvl="2" indent="-228685" algn="l">
              <a:lnSpc>
                <a:spcPts val="4201"/>
              </a:lnSpc>
              <a:buFont typeface="Arial"/>
              <a:buChar char="⚬"/>
            </a:pPr>
            <a:r>
              <a:rPr lang="en-US" sz="3001">
                <a:solidFill>
                  <a:srgbClr val="00285A"/>
                </a:solidFill>
                <a:latin typeface="Exo 2"/>
              </a:rPr>
              <a:t>Sheryl Sandberg: Ehemalige COO von Facebook (jetzt Meta)</a:t>
            </a:r>
          </a:p>
          <a:p>
            <a:pPr marL="686054" lvl="2" indent="-228685" algn="l">
              <a:lnSpc>
                <a:spcPts val="4201"/>
              </a:lnSpc>
              <a:buFont typeface="Arial"/>
              <a:buChar char="⚬"/>
            </a:pPr>
            <a:r>
              <a:rPr lang="en-US" sz="3001">
                <a:solidFill>
                  <a:srgbClr val="00285A"/>
                </a:solidFill>
                <a:latin typeface="Exo 2"/>
              </a:rPr>
              <a:t>Susan Wojcicki: Als CEO von YouTube</a:t>
            </a:r>
          </a:p>
          <a:p>
            <a:pPr marL="686054" lvl="2" indent="-228685" algn="l">
              <a:lnSpc>
                <a:spcPts val="4201"/>
              </a:lnSpc>
              <a:buFont typeface="Arial"/>
              <a:buChar char="⚬"/>
            </a:pPr>
            <a:r>
              <a:rPr lang="en-US" sz="3001">
                <a:solidFill>
                  <a:srgbClr val="00285A"/>
                </a:solidFill>
                <a:latin typeface="Exo 2"/>
              </a:rPr>
              <a:t>Gwynne Shotwell: Präsidentin und COO von SpaceX...</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866754" y="8913483"/>
            <a:ext cx="2489672" cy="899177"/>
            <a:chOff x="0" y="0"/>
            <a:chExt cx="3319563" cy="1198903"/>
          </a:xfrm>
        </p:grpSpPr>
        <p:sp>
          <p:nvSpPr>
            <p:cNvPr id="3" name="Freeform 3"/>
            <p:cNvSpPr/>
            <p:nvPr/>
          </p:nvSpPr>
          <p:spPr>
            <a:xfrm>
              <a:off x="0" y="0"/>
              <a:ext cx="3319526" cy="1198880"/>
            </a:xfrm>
            <a:custGeom>
              <a:avLst/>
              <a:gdLst/>
              <a:ahLst/>
              <a:cxnLst/>
              <a:rect l="l" t="t" r="r" b="b"/>
              <a:pathLst>
                <a:path w="3319526" h="1198880">
                  <a:moveTo>
                    <a:pt x="0" y="0"/>
                  </a:moveTo>
                  <a:lnTo>
                    <a:pt x="3319526" y="0"/>
                  </a:lnTo>
                  <a:lnTo>
                    <a:pt x="3319526" y="1198880"/>
                  </a:lnTo>
                  <a:lnTo>
                    <a:pt x="0" y="1198880"/>
                  </a:lnTo>
                  <a:lnTo>
                    <a:pt x="0" y="0"/>
                  </a:lnTo>
                  <a:close/>
                </a:path>
              </a:pathLst>
            </a:custGeom>
            <a:blipFill>
              <a:blip r:embed="rId2"/>
              <a:stretch>
                <a:fillRect t="-198" r="-1" b="-200"/>
              </a:stretch>
            </a:blipFill>
          </p:spPr>
          <p:txBody>
            <a:bodyPr/>
            <a:lstStyle/>
            <a:p>
              <a:endParaRPr lang="de-DE"/>
            </a:p>
          </p:txBody>
        </p:sp>
      </p:grpSp>
      <p:grpSp>
        <p:nvGrpSpPr>
          <p:cNvPr id="4" name="Group 4"/>
          <p:cNvGrpSpPr/>
          <p:nvPr/>
        </p:nvGrpSpPr>
        <p:grpSpPr>
          <a:xfrm>
            <a:off x="16261372" y="8914557"/>
            <a:ext cx="102535" cy="90611"/>
            <a:chOff x="0" y="0"/>
            <a:chExt cx="136713" cy="120815"/>
          </a:xfrm>
        </p:grpSpPr>
        <p:sp>
          <p:nvSpPr>
            <p:cNvPr id="5" name="Freeform 5"/>
            <p:cNvSpPr/>
            <p:nvPr/>
          </p:nvSpPr>
          <p:spPr>
            <a:xfrm>
              <a:off x="0" y="0"/>
              <a:ext cx="136652" cy="120777"/>
            </a:xfrm>
            <a:custGeom>
              <a:avLst/>
              <a:gdLst/>
              <a:ahLst/>
              <a:cxnLst/>
              <a:rect l="l" t="t" r="r" b="b"/>
              <a:pathLst>
                <a:path w="136652" h="120777">
                  <a:moveTo>
                    <a:pt x="0" y="0"/>
                  </a:moveTo>
                  <a:lnTo>
                    <a:pt x="136652" y="0"/>
                  </a:lnTo>
                  <a:lnTo>
                    <a:pt x="136652" y="120777"/>
                  </a:lnTo>
                  <a:lnTo>
                    <a:pt x="0" y="120777"/>
                  </a:lnTo>
                  <a:lnTo>
                    <a:pt x="0" y="0"/>
                  </a:lnTo>
                  <a:close/>
                </a:path>
              </a:pathLst>
            </a:custGeom>
            <a:blipFill>
              <a:blip r:embed="rId3"/>
              <a:stretch>
                <a:fillRect l="-497" r="-542" b="-31"/>
              </a:stretch>
            </a:blipFill>
          </p:spPr>
          <p:txBody>
            <a:bodyPr/>
            <a:lstStyle/>
            <a:p>
              <a:endParaRPr lang="de-DE"/>
            </a:p>
          </p:txBody>
        </p:sp>
      </p:grpSp>
      <p:grpSp>
        <p:nvGrpSpPr>
          <p:cNvPr id="6" name="Group 6"/>
          <p:cNvGrpSpPr/>
          <p:nvPr/>
        </p:nvGrpSpPr>
        <p:grpSpPr>
          <a:xfrm>
            <a:off x="15217422" y="8931126"/>
            <a:ext cx="2505394" cy="882583"/>
            <a:chOff x="0" y="0"/>
            <a:chExt cx="3340525" cy="1176777"/>
          </a:xfrm>
        </p:grpSpPr>
        <p:sp>
          <p:nvSpPr>
            <p:cNvPr id="7" name="Freeform 7"/>
            <p:cNvSpPr/>
            <p:nvPr/>
          </p:nvSpPr>
          <p:spPr>
            <a:xfrm>
              <a:off x="0" y="0"/>
              <a:ext cx="3340481" cy="1176782"/>
            </a:xfrm>
            <a:custGeom>
              <a:avLst/>
              <a:gdLst/>
              <a:ahLst/>
              <a:cxnLst/>
              <a:rect l="l" t="t" r="r" b="b"/>
              <a:pathLst>
                <a:path w="3340481" h="1176782">
                  <a:moveTo>
                    <a:pt x="0" y="0"/>
                  </a:moveTo>
                  <a:lnTo>
                    <a:pt x="3340481" y="0"/>
                  </a:lnTo>
                  <a:lnTo>
                    <a:pt x="3340481" y="1176782"/>
                  </a:lnTo>
                  <a:lnTo>
                    <a:pt x="0" y="1176782"/>
                  </a:lnTo>
                  <a:lnTo>
                    <a:pt x="0" y="0"/>
                  </a:lnTo>
                  <a:close/>
                </a:path>
              </a:pathLst>
            </a:custGeom>
            <a:blipFill>
              <a:blip r:embed="rId4"/>
              <a:stretch>
                <a:fillRect r="-1"/>
              </a:stretch>
            </a:blipFill>
          </p:spPr>
          <p:txBody>
            <a:bodyPr/>
            <a:lstStyle/>
            <a:p>
              <a:endParaRPr lang="de-DE"/>
            </a:p>
          </p:txBody>
        </p:sp>
      </p:grpSp>
      <p:sp>
        <p:nvSpPr>
          <p:cNvPr id="8" name="Freeform 8"/>
          <p:cNvSpPr/>
          <p:nvPr/>
        </p:nvSpPr>
        <p:spPr>
          <a:xfrm>
            <a:off x="-5956" y="653344"/>
            <a:ext cx="18294001" cy="8108969"/>
          </a:xfrm>
          <a:custGeom>
            <a:avLst/>
            <a:gdLst/>
            <a:ahLst/>
            <a:cxnLst/>
            <a:rect l="l" t="t" r="r" b="b"/>
            <a:pathLst>
              <a:path w="18294001" h="8108969">
                <a:moveTo>
                  <a:pt x="0" y="0"/>
                </a:moveTo>
                <a:lnTo>
                  <a:pt x="18294001" y="0"/>
                </a:lnTo>
                <a:lnTo>
                  <a:pt x="18294001" y="8108969"/>
                </a:lnTo>
                <a:lnTo>
                  <a:pt x="0" y="81089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grpSp>
        <p:nvGrpSpPr>
          <p:cNvPr id="9" name="Group 9"/>
          <p:cNvGrpSpPr/>
          <p:nvPr/>
        </p:nvGrpSpPr>
        <p:grpSpPr>
          <a:xfrm>
            <a:off x="0" y="7428214"/>
            <a:ext cx="2657740" cy="694335"/>
            <a:chOff x="0" y="0"/>
            <a:chExt cx="3543653" cy="925780"/>
          </a:xfrm>
        </p:grpSpPr>
        <p:sp>
          <p:nvSpPr>
            <p:cNvPr id="10" name="Freeform 10"/>
            <p:cNvSpPr/>
            <p:nvPr/>
          </p:nvSpPr>
          <p:spPr>
            <a:xfrm flipH="1">
              <a:off x="0" y="0"/>
              <a:ext cx="3543681" cy="925830"/>
            </a:xfrm>
            <a:custGeom>
              <a:avLst/>
              <a:gdLst/>
              <a:ahLst/>
              <a:cxnLst/>
              <a:rect l="l" t="t" r="r" b="b"/>
              <a:pathLst>
                <a:path w="3543681" h="925830">
                  <a:moveTo>
                    <a:pt x="3543681" y="0"/>
                  </a:moveTo>
                  <a:lnTo>
                    <a:pt x="0" y="0"/>
                  </a:lnTo>
                  <a:lnTo>
                    <a:pt x="0" y="925830"/>
                  </a:lnTo>
                  <a:lnTo>
                    <a:pt x="3543681" y="925830"/>
                  </a:lnTo>
                  <a:lnTo>
                    <a:pt x="3543681" y="0"/>
                  </a:lnTo>
                  <a:close/>
                </a:path>
              </a:pathLst>
            </a:custGeom>
            <a:blipFill>
              <a:blip r:embed="rId7"/>
              <a:stretch>
                <a:fillRect l="-102" r="-101" b="5"/>
              </a:stretch>
            </a:blipFill>
          </p:spPr>
          <p:txBody>
            <a:bodyPr/>
            <a:lstStyle/>
            <a:p>
              <a:endParaRPr lang="de-DE"/>
            </a:p>
          </p:txBody>
        </p:sp>
      </p:grpSp>
      <p:grpSp>
        <p:nvGrpSpPr>
          <p:cNvPr id="11" name="Group 11"/>
          <p:cNvGrpSpPr/>
          <p:nvPr/>
        </p:nvGrpSpPr>
        <p:grpSpPr>
          <a:xfrm>
            <a:off x="5232848" y="6014458"/>
            <a:ext cx="1774442" cy="2579443"/>
            <a:chOff x="0" y="0"/>
            <a:chExt cx="2365923" cy="3439257"/>
          </a:xfrm>
        </p:grpSpPr>
        <p:sp>
          <p:nvSpPr>
            <p:cNvPr id="12" name="Freeform 12"/>
            <p:cNvSpPr/>
            <p:nvPr/>
          </p:nvSpPr>
          <p:spPr>
            <a:xfrm>
              <a:off x="0" y="0"/>
              <a:ext cx="2365883" cy="3439287"/>
            </a:xfrm>
            <a:custGeom>
              <a:avLst/>
              <a:gdLst/>
              <a:ahLst/>
              <a:cxnLst/>
              <a:rect l="l" t="t" r="r" b="b"/>
              <a:pathLst>
                <a:path w="2365883" h="3439287">
                  <a:moveTo>
                    <a:pt x="0" y="0"/>
                  </a:moveTo>
                  <a:lnTo>
                    <a:pt x="2365883" y="0"/>
                  </a:lnTo>
                  <a:lnTo>
                    <a:pt x="2365883" y="3439287"/>
                  </a:lnTo>
                  <a:lnTo>
                    <a:pt x="0" y="3439287"/>
                  </a:lnTo>
                  <a:lnTo>
                    <a:pt x="0" y="0"/>
                  </a:lnTo>
                  <a:close/>
                </a:path>
              </a:pathLst>
            </a:custGeom>
            <a:blipFill>
              <a:blip r:embed="rId8"/>
              <a:stretch>
                <a:fillRect l="-70" r="-72"/>
              </a:stretch>
            </a:blipFill>
          </p:spPr>
          <p:txBody>
            <a:bodyPr/>
            <a:lstStyle/>
            <a:p>
              <a:endParaRPr lang="de-DE"/>
            </a:p>
          </p:txBody>
        </p:sp>
      </p:grpSp>
      <p:grpSp>
        <p:nvGrpSpPr>
          <p:cNvPr id="13" name="Group 13"/>
          <p:cNvGrpSpPr/>
          <p:nvPr/>
        </p:nvGrpSpPr>
        <p:grpSpPr>
          <a:xfrm>
            <a:off x="9311961" y="6014458"/>
            <a:ext cx="1976498" cy="2579443"/>
            <a:chOff x="0" y="0"/>
            <a:chExt cx="2635331" cy="3439257"/>
          </a:xfrm>
        </p:grpSpPr>
        <p:sp>
          <p:nvSpPr>
            <p:cNvPr id="14" name="Freeform 14"/>
            <p:cNvSpPr/>
            <p:nvPr/>
          </p:nvSpPr>
          <p:spPr>
            <a:xfrm>
              <a:off x="0" y="0"/>
              <a:ext cx="2635377" cy="3439287"/>
            </a:xfrm>
            <a:custGeom>
              <a:avLst/>
              <a:gdLst/>
              <a:ahLst/>
              <a:cxnLst/>
              <a:rect l="l" t="t" r="r" b="b"/>
              <a:pathLst>
                <a:path w="2635377" h="3439287">
                  <a:moveTo>
                    <a:pt x="0" y="0"/>
                  </a:moveTo>
                  <a:lnTo>
                    <a:pt x="2635377" y="0"/>
                  </a:lnTo>
                  <a:lnTo>
                    <a:pt x="2635377" y="3439287"/>
                  </a:lnTo>
                  <a:lnTo>
                    <a:pt x="0" y="3439287"/>
                  </a:lnTo>
                  <a:lnTo>
                    <a:pt x="0" y="0"/>
                  </a:lnTo>
                  <a:close/>
                </a:path>
              </a:pathLst>
            </a:custGeom>
            <a:blipFill>
              <a:blip r:embed="rId9"/>
              <a:stretch>
                <a:fillRect l="-23" r="-21"/>
              </a:stretch>
            </a:blipFill>
          </p:spPr>
          <p:txBody>
            <a:bodyPr/>
            <a:lstStyle/>
            <a:p>
              <a:endParaRPr lang="de-DE"/>
            </a:p>
          </p:txBody>
        </p:sp>
      </p:grpSp>
      <p:grpSp>
        <p:nvGrpSpPr>
          <p:cNvPr id="15" name="Group 15"/>
          <p:cNvGrpSpPr/>
          <p:nvPr/>
        </p:nvGrpSpPr>
        <p:grpSpPr>
          <a:xfrm>
            <a:off x="11144463" y="6014458"/>
            <a:ext cx="1749722" cy="2579443"/>
            <a:chOff x="0" y="0"/>
            <a:chExt cx="2332963" cy="3439257"/>
          </a:xfrm>
        </p:grpSpPr>
        <p:sp>
          <p:nvSpPr>
            <p:cNvPr id="16" name="Freeform 16"/>
            <p:cNvSpPr/>
            <p:nvPr/>
          </p:nvSpPr>
          <p:spPr>
            <a:xfrm>
              <a:off x="0" y="0"/>
              <a:ext cx="2332990" cy="3439287"/>
            </a:xfrm>
            <a:custGeom>
              <a:avLst/>
              <a:gdLst/>
              <a:ahLst/>
              <a:cxnLst/>
              <a:rect l="l" t="t" r="r" b="b"/>
              <a:pathLst>
                <a:path w="2332990" h="3439287">
                  <a:moveTo>
                    <a:pt x="0" y="0"/>
                  </a:moveTo>
                  <a:lnTo>
                    <a:pt x="2332990" y="0"/>
                  </a:lnTo>
                  <a:lnTo>
                    <a:pt x="2332990" y="3439287"/>
                  </a:lnTo>
                  <a:lnTo>
                    <a:pt x="0" y="3439287"/>
                  </a:lnTo>
                  <a:lnTo>
                    <a:pt x="0" y="0"/>
                  </a:lnTo>
                  <a:close/>
                </a:path>
              </a:pathLst>
            </a:custGeom>
            <a:blipFill>
              <a:blip r:embed="rId10"/>
              <a:stretch>
                <a:fillRect t="-31" r="1" b="-30"/>
              </a:stretch>
            </a:blipFill>
          </p:spPr>
          <p:txBody>
            <a:bodyPr/>
            <a:lstStyle/>
            <a:p>
              <a:endParaRPr lang="de-DE"/>
            </a:p>
          </p:txBody>
        </p:sp>
      </p:grpSp>
      <p:grpSp>
        <p:nvGrpSpPr>
          <p:cNvPr id="17" name="Group 17"/>
          <p:cNvGrpSpPr/>
          <p:nvPr/>
        </p:nvGrpSpPr>
        <p:grpSpPr>
          <a:xfrm>
            <a:off x="7088656" y="6014458"/>
            <a:ext cx="2759992" cy="2579443"/>
            <a:chOff x="0" y="0"/>
            <a:chExt cx="3679989" cy="3439257"/>
          </a:xfrm>
        </p:grpSpPr>
        <p:sp>
          <p:nvSpPr>
            <p:cNvPr id="18" name="Freeform 18"/>
            <p:cNvSpPr/>
            <p:nvPr/>
          </p:nvSpPr>
          <p:spPr>
            <a:xfrm>
              <a:off x="0" y="0"/>
              <a:ext cx="3679952" cy="3439287"/>
            </a:xfrm>
            <a:custGeom>
              <a:avLst/>
              <a:gdLst/>
              <a:ahLst/>
              <a:cxnLst/>
              <a:rect l="l" t="t" r="r" b="b"/>
              <a:pathLst>
                <a:path w="3679952" h="3439287">
                  <a:moveTo>
                    <a:pt x="0" y="0"/>
                  </a:moveTo>
                  <a:lnTo>
                    <a:pt x="3679952" y="0"/>
                  </a:lnTo>
                  <a:lnTo>
                    <a:pt x="3679952" y="3439287"/>
                  </a:lnTo>
                  <a:lnTo>
                    <a:pt x="0" y="3439287"/>
                  </a:lnTo>
                  <a:lnTo>
                    <a:pt x="0" y="0"/>
                  </a:lnTo>
                  <a:close/>
                </a:path>
              </a:pathLst>
            </a:custGeom>
            <a:blipFill>
              <a:blip r:embed="rId11"/>
              <a:stretch>
                <a:fillRect t="-65" r="-1" b="-64"/>
              </a:stretch>
            </a:blipFill>
          </p:spPr>
          <p:txBody>
            <a:bodyPr/>
            <a:lstStyle/>
            <a:p>
              <a:endParaRPr lang="de-DE"/>
            </a:p>
          </p:txBody>
        </p:sp>
      </p:grpSp>
      <p:grpSp>
        <p:nvGrpSpPr>
          <p:cNvPr id="19" name="Group 19"/>
          <p:cNvGrpSpPr/>
          <p:nvPr/>
        </p:nvGrpSpPr>
        <p:grpSpPr>
          <a:xfrm>
            <a:off x="15630260" y="7428214"/>
            <a:ext cx="2657740" cy="694335"/>
            <a:chOff x="0" y="0"/>
            <a:chExt cx="3543653" cy="925780"/>
          </a:xfrm>
        </p:grpSpPr>
        <p:sp>
          <p:nvSpPr>
            <p:cNvPr id="20" name="Freeform 20"/>
            <p:cNvSpPr/>
            <p:nvPr/>
          </p:nvSpPr>
          <p:spPr>
            <a:xfrm>
              <a:off x="0" y="0"/>
              <a:ext cx="3543681" cy="925830"/>
            </a:xfrm>
            <a:custGeom>
              <a:avLst/>
              <a:gdLst/>
              <a:ahLst/>
              <a:cxnLst/>
              <a:rect l="l" t="t" r="r" b="b"/>
              <a:pathLst>
                <a:path w="3543681" h="925830">
                  <a:moveTo>
                    <a:pt x="0" y="0"/>
                  </a:moveTo>
                  <a:lnTo>
                    <a:pt x="3543681" y="0"/>
                  </a:lnTo>
                  <a:lnTo>
                    <a:pt x="3543681" y="925830"/>
                  </a:lnTo>
                  <a:lnTo>
                    <a:pt x="0" y="925830"/>
                  </a:lnTo>
                  <a:lnTo>
                    <a:pt x="0" y="0"/>
                  </a:lnTo>
                  <a:close/>
                </a:path>
              </a:pathLst>
            </a:custGeom>
            <a:blipFill>
              <a:blip r:embed="rId7"/>
              <a:stretch>
                <a:fillRect l="-102" r="-101" b="5"/>
              </a:stretch>
            </a:blipFill>
          </p:spPr>
          <p:txBody>
            <a:bodyPr/>
            <a:lstStyle/>
            <a:p>
              <a:endParaRPr lang="de-DE"/>
            </a:p>
          </p:txBody>
        </p:sp>
      </p:grpSp>
      <p:sp>
        <p:nvSpPr>
          <p:cNvPr id="21" name="TextBox 21"/>
          <p:cNvSpPr txBox="1"/>
          <p:nvPr/>
        </p:nvSpPr>
        <p:spPr>
          <a:xfrm>
            <a:off x="225193" y="422188"/>
            <a:ext cx="3370819" cy="1379191"/>
          </a:xfrm>
          <a:prstGeom prst="rect">
            <a:avLst/>
          </a:prstGeom>
        </p:spPr>
        <p:txBody>
          <a:bodyPr lIns="0" tIns="0" rIns="0" bIns="0" rtlCol="0" anchor="t">
            <a:spAutoFit/>
          </a:bodyPr>
          <a:lstStyle/>
          <a:p>
            <a:pPr algn="l">
              <a:lnSpc>
                <a:spcPts val="10081"/>
              </a:lnSpc>
            </a:pPr>
            <a:r>
              <a:rPr lang="en-US" sz="7201">
                <a:solidFill>
                  <a:srgbClr val="00285A"/>
                </a:solidFill>
                <a:latin typeface="Roboto Bold"/>
              </a:rPr>
              <a:t>Agenda</a:t>
            </a:r>
          </a:p>
        </p:txBody>
      </p:sp>
      <p:sp>
        <p:nvSpPr>
          <p:cNvPr id="22" name="TextBox 22"/>
          <p:cNvSpPr txBox="1"/>
          <p:nvPr/>
        </p:nvSpPr>
        <p:spPr>
          <a:xfrm>
            <a:off x="8243631" y="876300"/>
            <a:ext cx="11832678" cy="4984750"/>
          </a:xfrm>
          <a:prstGeom prst="rect">
            <a:avLst/>
          </a:prstGeom>
        </p:spPr>
        <p:txBody>
          <a:bodyPr lIns="0" tIns="0" rIns="0" bIns="0" rtlCol="0" anchor="t">
            <a:spAutoFit/>
          </a:bodyPr>
          <a:lstStyle/>
          <a:p>
            <a:pPr marL="914278" lvl="2" indent="-304759" algn="l">
              <a:lnSpc>
                <a:spcPts val="5598"/>
              </a:lnSpc>
              <a:buAutoNum type="arabicPeriod"/>
            </a:pPr>
            <a:r>
              <a:rPr lang="en-US" sz="3999">
                <a:solidFill>
                  <a:srgbClr val="00285A"/>
                </a:solidFill>
                <a:latin typeface="Roboto Bold"/>
              </a:rPr>
              <a:t>Was ist eine KI? (Künstliche Intelligenz)</a:t>
            </a:r>
          </a:p>
          <a:p>
            <a:pPr marL="914278" lvl="2" indent="-304759" algn="l">
              <a:lnSpc>
                <a:spcPts val="5598"/>
              </a:lnSpc>
              <a:buAutoNum type="arabicPeriod"/>
            </a:pPr>
            <a:r>
              <a:rPr lang="en-US" sz="3999">
                <a:solidFill>
                  <a:srgbClr val="00285A"/>
                </a:solidFill>
                <a:latin typeface="Roboto Bold"/>
              </a:rPr>
              <a:t>KI im Bewerbungsprozess</a:t>
            </a:r>
          </a:p>
          <a:p>
            <a:pPr marL="914278" lvl="2" indent="-304759" algn="l">
              <a:lnSpc>
                <a:spcPts val="5598"/>
              </a:lnSpc>
              <a:buAutoNum type="arabicPeriod"/>
            </a:pPr>
            <a:r>
              <a:rPr lang="en-US" sz="3999">
                <a:solidFill>
                  <a:srgbClr val="00285A"/>
                </a:solidFill>
                <a:latin typeface="Roboto Bold"/>
              </a:rPr>
              <a:t>Manuelles Bewerber*innen-Ranking</a:t>
            </a:r>
          </a:p>
          <a:p>
            <a:pPr marL="914278" lvl="2" indent="-304759" algn="l">
              <a:lnSpc>
                <a:spcPts val="5598"/>
              </a:lnSpc>
              <a:buAutoNum type="arabicPeriod"/>
            </a:pPr>
            <a:r>
              <a:rPr lang="en-US" sz="3999">
                <a:solidFill>
                  <a:srgbClr val="00285A"/>
                </a:solidFill>
                <a:latin typeface="Roboto Bold"/>
              </a:rPr>
              <a:t>Diskussion des manuellen Rankings </a:t>
            </a:r>
          </a:p>
          <a:p>
            <a:pPr marL="914278" lvl="2" indent="-304759" algn="l">
              <a:lnSpc>
                <a:spcPts val="5598"/>
              </a:lnSpc>
              <a:buAutoNum type="arabicPeriod"/>
            </a:pPr>
            <a:r>
              <a:rPr lang="en-US" sz="3999">
                <a:solidFill>
                  <a:srgbClr val="00285A"/>
                </a:solidFill>
                <a:latin typeface="Roboto Bold"/>
              </a:rPr>
              <a:t>KI-basiertes Bewerber*innen-Ranking</a:t>
            </a:r>
          </a:p>
          <a:p>
            <a:pPr marL="914278" lvl="2" indent="-304759" algn="l">
              <a:lnSpc>
                <a:spcPts val="5598"/>
              </a:lnSpc>
              <a:buAutoNum type="arabicPeriod"/>
            </a:pPr>
            <a:r>
              <a:rPr lang="en-US" sz="3999">
                <a:solidFill>
                  <a:srgbClr val="00285A"/>
                </a:solidFill>
                <a:latin typeface="Roboto Bold"/>
              </a:rPr>
              <a:t>Diskussion des KI-basierten Rankings</a:t>
            </a:r>
          </a:p>
          <a:p>
            <a:pPr marL="914278" lvl="2" indent="-304759" algn="l">
              <a:lnSpc>
                <a:spcPts val="5598"/>
              </a:lnSpc>
              <a:buAutoNum type="arabicPeriod"/>
            </a:pPr>
            <a:r>
              <a:rPr lang="en-US" sz="3999">
                <a:solidFill>
                  <a:srgbClr val="00285A"/>
                </a:solidFill>
                <a:latin typeface="Roboto Bold"/>
              </a:rPr>
              <a:t>Abschlussrunde und Reflexion</a:t>
            </a:r>
          </a:p>
        </p:txBody>
      </p:sp>
      <p:grpSp>
        <p:nvGrpSpPr>
          <p:cNvPr id="23" name="Group 23"/>
          <p:cNvGrpSpPr/>
          <p:nvPr/>
        </p:nvGrpSpPr>
        <p:grpSpPr>
          <a:xfrm>
            <a:off x="0" y="8860940"/>
            <a:ext cx="2522160" cy="1576603"/>
            <a:chOff x="0" y="0"/>
            <a:chExt cx="3362880" cy="2102137"/>
          </a:xfrm>
        </p:grpSpPr>
        <p:sp>
          <p:nvSpPr>
            <p:cNvPr id="24" name="Freeform 24"/>
            <p:cNvSpPr/>
            <p:nvPr/>
          </p:nvSpPr>
          <p:spPr>
            <a:xfrm>
              <a:off x="0" y="0"/>
              <a:ext cx="3362833" cy="2102104"/>
            </a:xfrm>
            <a:custGeom>
              <a:avLst/>
              <a:gdLst/>
              <a:ahLst/>
              <a:cxnLst/>
              <a:rect l="l" t="t" r="r" b="b"/>
              <a:pathLst>
                <a:path w="3362833" h="2102104">
                  <a:moveTo>
                    <a:pt x="0" y="0"/>
                  </a:moveTo>
                  <a:lnTo>
                    <a:pt x="3362833" y="0"/>
                  </a:lnTo>
                  <a:lnTo>
                    <a:pt x="3362833" y="2102104"/>
                  </a:lnTo>
                  <a:lnTo>
                    <a:pt x="0" y="2102104"/>
                  </a:lnTo>
                  <a:lnTo>
                    <a:pt x="0" y="0"/>
                  </a:lnTo>
                  <a:close/>
                </a:path>
              </a:pathLst>
            </a:custGeom>
            <a:blipFill>
              <a:blip r:embed="rId12"/>
              <a:stretch>
                <a:fillRect t="-2105" r="-1" b="-2107"/>
              </a:stretch>
            </a:blipFill>
          </p:spPr>
          <p:txBody>
            <a:bodyPr/>
            <a:lstStyle/>
            <a:p>
              <a:endParaRPr lang="de-DE"/>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866754" y="8913483"/>
            <a:ext cx="2489672" cy="899177"/>
            <a:chOff x="0" y="0"/>
            <a:chExt cx="3319563" cy="1198903"/>
          </a:xfrm>
        </p:grpSpPr>
        <p:sp>
          <p:nvSpPr>
            <p:cNvPr id="3" name="Freeform 3"/>
            <p:cNvSpPr/>
            <p:nvPr/>
          </p:nvSpPr>
          <p:spPr>
            <a:xfrm>
              <a:off x="0" y="0"/>
              <a:ext cx="3319526" cy="1198880"/>
            </a:xfrm>
            <a:custGeom>
              <a:avLst/>
              <a:gdLst/>
              <a:ahLst/>
              <a:cxnLst/>
              <a:rect l="l" t="t" r="r" b="b"/>
              <a:pathLst>
                <a:path w="3319526" h="1198880">
                  <a:moveTo>
                    <a:pt x="0" y="0"/>
                  </a:moveTo>
                  <a:lnTo>
                    <a:pt x="3319526" y="0"/>
                  </a:lnTo>
                  <a:lnTo>
                    <a:pt x="3319526" y="1198880"/>
                  </a:lnTo>
                  <a:lnTo>
                    <a:pt x="0" y="1198880"/>
                  </a:lnTo>
                  <a:lnTo>
                    <a:pt x="0" y="0"/>
                  </a:lnTo>
                  <a:close/>
                </a:path>
              </a:pathLst>
            </a:custGeom>
            <a:blipFill>
              <a:blip r:embed="rId3"/>
              <a:stretch>
                <a:fillRect t="-198" r="-1" b="-200"/>
              </a:stretch>
            </a:blipFill>
          </p:spPr>
          <p:txBody>
            <a:bodyPr/>
            <a:lstStyle/>
            <a:p>
              <a:endParaRPr lang="de-DE"/>
            </a:p>
          </p:txBody>
        </p:sp>
      </p:grpSp>
      <p:grpSp>
        <p:nvGrpSpPr>
          <p:cNvPr id="4" name="Group 4"/>
          <p:cNvGrpSpPr/>
          <p:nvPr/>
        </p:nvGrpSpPr>
        <p:grpSpPr>
          <a:xfrm>
            <a:off x="16261372" y="8914557"/>
            <a:ext cx="102535" cy="90611"/>
            <a:chOff x="0" y="0"/>
            <a:chExt cx="136713" cy="120815"/>
          </a:xfrm>
        </p:grpSpPr>
        <p:sp>
          <p:nvSpPr>
            <p:cNvPr id="5" name="Freeform 5"/>
            <p:cNvSpPr/>
            <p:nvPr/>
          </p:nvSpPr>
          <p:spPr>
            <a:xfrm>
              <a:off x="0" y="0"/>
              <a:ext cx="136652" cy="120777"/>
            </a:xfrm>
            <a:custGeom>
              <a:avLst/>
              <a:gdLst/>
              <a:ahLst/>
              <a:cxnLst/>
              <a:rect l="l" t="t" r="r" b="b"/>
              <a:pathLst>
                <a:path w="136652" h="120777">
                  <a:moveTo>
                    <a:pt x="0" y="0"/>
                  </a:moveTo>
                  <a:lnTo>
                    <a:pt x="136652" y="0"/>
                  </a:lnTo>
                  <a:lnTo>
                    <a:pt x="136652" y="120777"/>
                  </a:lnTo>
                  <a:lnTo>
                    <a:pt x="0" y="120777"/>
                  </a:lnTo>
                  <a:lnTo>
                    <a:pt x="0" y="0"/>
                  </a:lnTo>
                  <a:close/>
                </a:path>
              </a:pathLst>
            </a:custGeom>
            <a:blipFill>
              <a:blip r:embed="rId4"/>
              <a:stretch>
                <a:fillRect l="-497" r="-542" b="-31"/>
              </a:stretch>
            </a:blipFill>
          </p:spPr>
          <p:txBody>
            <a:bodyPr/>
            <a:lstStyle/>
            <a:p>
              <a:endParaRPr lang="de-DE"/>
            </a:p>
          </p:txBody>
        </p:sp>
      </p:grpSp>
      <p:grpSp>
        <p:nvGrpSpPr>
          <p:cNvPr id="6" name="Group 6"/>
          <p:cNvGrpSpPr/>
          <p:nvPr/>
        </p:nvGrpSpPr>
        <p:grpSpPr>
          <a:xfrm>
            <a:off x="15217422" y="8931126"/>
            <a:ext cx="2505394" cy="882583"/>
            <a:chOff x="0" y="0"/>
            <a:chExt cx="3340525" cy="1176777"/>
          </a:xfrm>
        </p:grpSpPr>
        <p:sp>
          <p:nvSpPr>
            <p:cNvPr id="7" name="Freeform 7"/>
            <p:cNvSpPr/>
            <p:nvPr/>
          </p:nvSpPr>
          <p:spPr>
            <a:xfrm>
              <a:off x="0" y="0"/>
              <a:ext cx="3340481" cy="1176782"/>
            </a:xfrm>
            <a:custGeom>
              <a:avLst/>
              <a:gdLst/>
              <a:ahLst/>
              <a:cxnLst/>
              <a:rect l="l" t="t" r="r" b="b"/>
              <a:pathLst>
                <a:path w="3340481" h="1176782">
                  <a:moveTo>
                    <a:pt x="0" y="0"/>
                  </a:moveTo>
                  <a:lnTo>
                    <a:pt x="3340481" y="0"/>
                  </a:lnTo>
                  <a:lnTo>
                    <a:pt x="3340481" y="1176782"/>
                  </a:lnTo>
                  <a:lnTo>
                    <a:pt x="0" y="1176782"/>
                  </a:lnTo>
                  <a:lnTo>
                    <a:pt x="0" y="0"/>
                  </a:lnTo>
                  <a:close/>
                </a:path>
              </a:pathLst>
            </a:custGeom>
            <a:blipFill>
              <a:blip r:embed="rId5"/>
              <a:stretch>
                <a:fillRect r="-1"/>
              </a:stretch>
            </a:blipFill>
          </p:spPr>
          <p:txBody>
            <a:bodyPr/>
            <a:lstStyle/>
            <a:p>
              <a:endParaRPr lang="de-DE"/>
            </a:p>
          </p:txBody>
        </p:sp>
      </p:grpSp>
      <p:grpSp>
        <p:nvGrpSpPr>
          <p:cNvPr id="8" name="Group 8"/>
          <p:cNvGrpSpPr/>
          <p:nvPr/>
        </p:nvGrpSpPr>
        <p:grpSpPr>
          <a:xfrm>
            <a:off x="546985" y="8862131"/>
            <a:ext cx="1846604" cy="1001881"/>
            <a:chOff x="0" y="0"/>
            <a:chExt cx="2462139" cy="1335841"/>
          </a:xfrm>
        </p:grpSpPr>
        <p:sp>
          <p:nvSpPr>
            <p:cNvPr id="9" name="Freeform 9"/>
            <p:cNvSpPr/>
            <p:nvPr/>
          </p:nvSpPr>
          <p:spPr>
            <a:xfrm>
              <a:off x="0" y="0"/>
              <a:ext cx="2462149" cy="1335786"/>
            </a:xfrm>
            <a:custGeom>
              <a:avLst/>
              <a:gdLst/>
              <a:ahLst/>
              <a:cxnLst/>
              <a:rect l="l" t="t" r="r" b="b"/>
              <a:pathLst>
                <a:path w="2462149" h="1335786">
                  <a:moveTo>
                    <a:pt x="0" y="0"/>
                  </a:moveTo>
                  <a:lnTo>
                    <a:pt x="2462149" y="0"/>
                  </a:lnTo>
                  <a:lnTo>
                    <a:pt x="2462149" y="1335786"/>
                  </a:lnTo>
                  <a:lnTo>
                    <a:pt x="0" y="1335786"/>
                  </a:lnTo>
                  <a:lnTo>
                    <a:pt x="0" y="0"/>
                  </a:lnTo>
                  <a:close/>
                </a:path>
              </a:pathLst>
            </a:custGeom>
            <a:blipFill>
              <a:blip r:embed="rId6"/>
              <a:stretch>
                <a:fillRect b="-4"/>
              </a:stretch>
            </a:blipFill>
          </p:spPr>
          <p:txBody>
            <a:bodyPr/>
            <a:lstStyle/>
            <a:p>
              <a:endParaRPr lang="de-DE"/>
            </a:p>
          </p:txBody>
        </p:sp>
      </p:grpSp>
      <p:grpSp>
        <p:nvGrpSpPr>
          <p:cNvPr id="10" name="Group 10"/>
          <p:cNvGrpSpPr/>
          <p:nvPr/>
        </p:nvGrpSpPr>
        <p:grpSpPr>
          <a:xfrm>
            <a:off x="610695" y="8441163"/>
            <a:ext cx="2323165" cy="1383184"/>
            <a:chOff x="0" y="0"/>
            <a:chExt cx="3097553" cy="1844245"/>
          </a:xfrm>
        </p:grpSpPr>
        <p:sp>
          <p:nvSpPr>
            <p:cNvPr id="11" name="Freeform 11" descr="S04 HTW Berlin Logo pos FARBIG RGB1"/>
            <p:cNvSpPr/>
            <p:nvPr/>
          </p:nvSpPr>
          <p:spPr>
            <a:xfrm>
              <a:off x="0" y="0"/>
              <a:ext cx="3097530" cy="1844294"/>
            </a:xfrm>
            <a:custGeom>
              <a:avLst/>
              <a:gdLst/>
              <a:ahLst/>
              <a:cxnLst/>
              <a:rect l="l" t="t" r="r" b="b"/>
              <a:pathLst>
                <a:path w="3097530" h="1844294">
                  <a:moveTo>
                    <a:pt x="0" y="0"/>
                  </a:moveTo>
                  <a:lnTo>
                    <a:pt x="3097530" y="0"/>
                  </a:lnTo>
                  <a:lnTo>
                    <a:pt x="3097530" y="1844294"/>
                  </a:lnTo>
                  <a:lnTo>
                    <a:pt x="0" y="1844294"/>
                  </a:lnTo>
                  <a:lnTo>
                    <a:pt x="0" y="0"/>
                  </a:lnTo>
                  <a:close/>
                </a:path>
              </a:pathLst>
            </a:custGeom>
            <a:blipFill>
              <a:blip r:embed="rId7"/>
              <a:stretch>
                <a:fillRect t="-35" b="-32"/>
              </a:stretch>
            </a:blipFill>
          </p:spPr>
          <p:txBody>
            <a:bodyPr/>
            <a:lstStyle/>
            <a:p>
              <a:endParaRPr lang="de-DE"/>
            </a:p>
          </p:txBody>
        </p:sp>
      </p:grpSp>
      <p:sp>
        <p:nvSpPr>
          <p:cNvPr id="12" name="Freeform 12"/>
          <p:cNvSpPr/>
          <p:nvPr/>
        </p:nvSpPr>
        <p:spPr>
          <a:xfrm>
            <a:off x="-9529" y="648963"/>
            <a:ext cx="18294001" cy="7832312"/>
          </a:xfrm>
          <a:custGeom>
            <a:avLst/>
            <a:gdLst/>
            <a:ahLst/>
            <a:cxnLst/>
            <a:rect l="l" t="t" r="r" b="b"/>
            <a:pathLst>
              <a:path w="18294001" h="7832312">
                <a:moveTo>
                  <a:pt x="0" y="0"/>
                </a:moveTo>
                <a:lnTo>
                  <a:pt x="18294001" y="0"/>
                </a:lnTo>
                <a:lnTo>
                  <a:pt x="18294001" y="7832312"/>
                </a:lnTo>
                <a:lnTo>
                  <a:pt x="0" y="78323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DE"/>
          </a:p>
        </p:txBody>
      </p:sp>
      <p:sp>
        <p:nvSpPr>
          <p:cNvPr id="13" name="TextBox 13"/>
          <p:cNvSpPr txBox="1"/>
          <p:nvPr/>
        </p:nvSpPr>
        <p:spPr>
          <a:xfrm>
            <a:off x="2393589" y="1739741"/>
            <a:ext cx="12712984" cy="1198965"/>
          </a:xfrm>
          <a:prstGeom prst="rect">
            <a:avLst/>
          </a:prstGeom>
        </p:spPr>
        <p:txBody>
          <a:bodyPr lIns="0" tIns="0" rIns="0" bIns="0" rtlCol="0" anchor="t">
            <a:spAutoFit/>
          </a:bodyPr>
          <a:lstStyle/>
          <a:p>
            <a:pPr algn="ctr">
              <a:lnSpc>
                <a:spcPts val="5833"/>
              </a:lnSpc>
            </a:pPr>
            <a:r>
              <a:rPr lang="en-US" sz="5402">
                <a:solidFill>
                  <a:srgbClr val="00285A"/>
                </a:solidFill>
                <a:latin typeface="Roboto Bold"/>
              </a:rPr>
              <a:t>Wie kann man einem Computer etwas beibringen?</a:t>
            </a:r>
          </a:p>
        </p:txBody>
      </p:sp>
      <p:sp>
        <p:nvSpPr>
          <p:cNvPr id="14" name="TextBox 14"/>
          <p:cNvSpPr txBox="1"/>
          <p:nvPr/>
        </p:nvSpPr>
        <p:spPr>
          <a:xfrm>
            <a:off x="1529156" y="4476084"/>
            <a:ext cx="5955666" cy="3527869"/>
          </a:xfrm>
          <a:prstGeom prst="rect">
            <a:avLst/>
          </a:prstGeom>
        </p:spPr>
        <p:txBody>
          <a:bodyPr lIns="0" tIns="0" rIns="0" bIns="0" rtlCol="0" anchor="t">
            <a:spAutoFit/>
          </a:bodyPr>
          <a:lstStyle/>
          <a:p>
            <a:pPr algn="l">
              <a:lnSpc>
                <a:spcPts val="3061"/>
              </a:lnSpc>
            </a:pPr>
            <a:r>
              <a:rPr lang="en-US" sz="4051">
                <a:solidFill>
                  <a:srgbClr val="00285A"/>
                </a:solidFill>
                <a:latin typeface="Roboto Light"/>
              </a:rPr>
              <a:t>Programmieren</a:t>
            </a:r>
          </a:p>
        </p:txBody>
      </p:sp>
      <p:sp>
        <p:nvSpPr>
          <p:cNvPr id="15" name="TextBox 15"/>
          <p:cNvSpPr txBox="1"/>
          <p:nvPr/>
        </p:nvSpPr>
        <p:spPr>
          <a:xfrm>
            <a:off x="9579194" y="4476084"/>
            <a:ext cx="5955666" cy="3527869"/>
          </a:xfrm>
          <a:prstGeom prst="rect">
            <a:avLst/>
          </a:prstGeom>
        </p:spPr>
        <p:txBody>
          <a:bodyPr lIns="0" tIns="0" rIns="0" bIns="0" rtlCol="0" anchor="t">
            <a:spAutoFit/>
          </a:bodyPr>
          <a:lstStyle/>
          <a:p>
            <a:pPr algn="l">
              <a:lnSpc>
                <a:spcPts val="3061"/>
              </a:lnSpc>
            </a:pPr>
            <a:r>
              <a:rPr lang="en-US" sz="4051">
                <a:solidFill>
                  <a:srgbClr val="00285A"/>
                </a:solidFill>
                <a:latin typeface="Roboto Light"/>
              </a:rPr>
              <a:t>Künstliche Intelligenz</a:t>
            </a:r>
          </a:p>
          <a:p>
            <a:pPr algn="l">
              <a:lnSpc>
                <a:spcPts val="3061"/>
              </a:lnSpc>
            </a:pPr>
            <a:r>
              <a:rPr lang="en-US" sz="4051">
                <a:solidFill>
                  <a:srgbClr val="00285A"/>
                </a:solidFill>
                <a:latin typeface="Roboto Light"/>
              </a:rPr>
              <a:t>(lernt selbst)</a:t>
            </a:r>
          </a:p>
        </p:txBody>
      </p:sp>
      <p:grpSp>
        <p:nvGrpSpPr>
          <p:cNvPr id="16" name="Group 16"/>
          <p:cNvGrpSpPr/>
          <p:nvPr/>
        </p:nvGrpSpPr>
        <p:grpSpPr>
          <a:xfrm>
            <a:off x="1824402" y="4932241"/>
            <a:ext cx="2761411" cy="3139778"/>
            <a:chOff x="0" y="0"/>
            <a:chExt cx="3681881" cy="4186371"/>
          </a:xfrm>
        </p:grpSpPr>
        <p:sp>
          <p:nvSpPr>
            <p:cNvPr id="17" name="Freeform 17"/>
            <p:cNvSpPr/>
            <p:nvPr/>
          </p:nvSpPr>
          <p:spPr>
            <a:xfrm>
              <a:off x="0" y="0"/>
              <a:ext cx="3681857" cy="4186428"/>
            </a:xfrm>
            <a:custGeom>
              <a:avLst/>
              <a:gdLst/>
              <a:ahLst/>
              <a:cxnLst/>
              <a:rect l="l" t="t" r="r" b="b"/>
              <a:pathLst>
                <a:path w="3681857" h="4186428">
                  <a:moveTo>
                    <a:pt x="0" y="0"/>
                  </a:moveTo>
                  <a:lnTo>
                    <a:pt x="3681857" y="0"/>
                  </a:lnTo>
                  <a:lnTo>
                    <a:pt x="3681857" y="4186428"/>
                  </a:lnTo>
                  <a:lnTo>
                    <a:pt x="0" y="4186428"/>
                  </a:lnTo>
                  <a:lnTo>
                    <a:pt x="0" y="0"/>
                  </a:lnTo>
                  <a:close/>
                </a:path>
              </a:pathLst>
            </a:custGeom>
            <a:blipFill>
              <a:blip r:embed="rId10"/>
              <a:stretch>
                <a:fillRect t="-49" b="-47"/>
              </a:stretch>
            </a:blipFill>
          </p:spPr>
          <p:txBody>
            <a:bodyPr/>
            <a:lstStyle/>
            <a:p>
              <a:endParaRPr lang="de-DE"/>
            </a:p>
          </p:txBody>
        </p:sp>
      </p:grpSp>
      <p:grpSp>
        <p:nvGrpSpPr>
          <p:cNvPr id="18" name="Group 18"/>
          <p:cNvGrpSpPr/>
          <p:nvPr/>
        </p:nvGrpSpPr>
        <p:grpSpPr>
          <a:xfrm rot="-1417187">
            <a:off x="10286772" y="5853158"/>
            <a:ext cx="1721211" cy="19050"/>
            <a:chOff x="0" y="0"/>
            <a:chExt cx="2294948" cy="25400"/>
          </a:xfrm>
        </p:grpSpPr>
        <p:sp>
          <p:nvSpPr>
            <p:cNvPr id="19" name="Freeform 19"/>
            <p:cNvSpPr/>
            <p:nvPr/>
          </p:nvSpPr>
          <p:spPr>
            <a:xfrm>
              <a:off x="0" y="0"/>
              <a:ext cx="2294890" cy="25400"/>
            </a:xfrm>
            <a:custGeom>
              <a:avLst/>
              <a:gdLst/>
              <a:ahLst/>
              <a:cxnLst/>
              <a:rect l="l" t="t" r="r" b="b"/>
              <a:pathLst>
                <a:path w="2294890" h="25400">
                  <a:moveTo>
                    <a:pt x="12700" y="0"/>
                  </a:moveTo>
                  <a:lnTo>
                    <a:pt x="2282190" y="0"/>
                  </a:lnTo>
                  <a:cubicBezTo>
                    <a:pt x="2289175" y="0"/>
                    <a:pt x="2294890" y="5715"/>
                    <a:pt x="2294890" y="12700"/>
                  </a:cubicBezTo>
                  <a:cubicBezTo>
                    <a:pt x="2294890" y="19685"/>
                    <a:pt x="2289175" y="25400"/>
                    <a:pt x="2282190"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20" name="Group 20"/>
          <p:cNvGrpSpPr/>
          <p:nvPr/>
        </p:nvGrpSpPr>
        <p:grpSpPr>
          <a:xfrm rot="-2429175">
            <a:off x="10112583" y="6177832"/>
            <a:ext cx="2069589" cy="19050"/>
            <a:chOff x="0" y="0"/>
            <a:chExt cx="2759452" cy="25400"/>
          </a:xfrm>
        </p:grpSpPr>
        <p:sp>
          <p:nvSpPr>
            <p:cNvPr id="21" name="Freeform 21"/>
            <p:cNvSpPr/>
            <p:nvPr/>
          </p:nvSpPr>
          <p:spPr>
            <a:xfrm>
              <a:off x="0" y="0"/>
              <a:ext cx="2759456" cy="25400"/>
            </a:xfrm>
            <a:custGeom>
              <a:avLst/>
              <a:gdLst/>
              <a:ahLst/>
              <a:cxnLst/>
              <a:rect l="l" t="t" r="r" b="b"/>
              <a:pathLst>
                <a:path w="2759456" h="25400">
                  <a:moveTo>
                    <a:pt x="12700" y="0"/>
                  </a:moveTo>
                  <a:lnTo>
                    <a:pt x="2746756" y="0"/>
                  </a:lnTo>
                  <a:cubicBezTo>
                    <a:pt x="2753741" y="0"/>
                    <a:pt x="2759456" y="5715"/>
                    <a:pt x="2759456" y="12700"/>
                  </a:cubicBezTo>
                  <a:cubicBezTo>
                    <a:pt x="2759456" y="19685"/>
                    <a:pt x="2753741" y="25400"/>
                    <a:pt x="2746756"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22" name="Group 22"/>
          <p:cNvGrpSpPr/>
          <p:nvPr/>
        </p:nvGrpSpPr>
        <p:grpSpPr>
          <a:xfrm rot="-3107024">
            <a:off x="9877359" y="6502505"/>
            <a:ext cx="2540036" cy="19050"/>
            <a:chOff x="0" y="0"/>
            <a:chExt cx="3386715" cy="25400"/>
          </a:xfrm>
        </p:grpSpPr>
        <p:sp>
          <p:nvSpPr>
            <p:cNvPr id="23" name="Freeform 23"/>
            <p:cNvSpPr/>
            <p:nvPr/>
          </p:nvSpPr>
          <p:spPr>
            <a:xfrm>
              <a:off x="0" y="0"/>
              <a:ext cx="3386709" cy="25400"/>
            </a:xfrm>
            <a:custGeom>
              <a:avLst/>
              <a:gdLst/>
              <a:ahLst/>
              <a:cxnLst/>
              <a:rect l="l" t="t" r="r" b="b"/>
              <a:pathLst>
                <a:path w="3386709" h="25400">
                  <a:moveTo>
                    <a:pt x="12700" y="0"/>
                  </a:moveTo>
                  <a:lnTo>
                    <a:pt x="3374009" y="0"/>
                  </a:lnTo>
                  <a:cubicBezTo>
                    <a:pt x="3380994" y="0"/>
                    <a:pt x="3386709" y="5715"/>
                    <a:pt x="3386709" y="12700"/>
                  </a:cubicBezTo>
                  <a:cubicBezTo>
                    <a:pt x="3386709" y="19685"/>
                    <a:pt x="3380994" y="25400"/>
                    <a:pt x="3374009"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24" name="Group 24"/>
          <p:cNvGrpSpPr/>
          <p:nvPr/>
        </p:nvGrpSpPr>
        <p:grpSpPr>
          <a:xfrm rot="71959">
            <a:off x="10357901" y="6177832"/>
            <a:ext cx="1578953" cy="19050"/>
            <a:chOff x="0" y="0"/>
            <a:chExt cx="2105271" cy="25400"/>
          </a:xfrm>
        </p:grpSpPr>
        <p:sp>
          <p:nvSpPr>
            <p:cNvPr id="25" name="Freeform 25"/>
            <p:cNvSpPr/>
            <p:nvPr/>
          </p:nvSpPr>
          <p:spPr>
            <a:xfrm>
              <a:off x="0" y="0"/>
              <a:ext cx="2105279" cy="25400"/>
            </a:xfrm>
            <a:custGeom>
              <a:avLst/>
              <a:gdLst/>
              <a:ahLst/>
              <a:cxnLst/>
              <a:rect l="l" t="t" r="r" b="b"/>
              <a:pathLst>
                <a:path w="2105279" h="25400">
                  <a:moveTo>
                    <a:pt x="12700" y="0"/>
                  </a:moveTo>
                  <a:lnTo>
                    <a:pt x="2092579" y="0"/>
                  </a:lnTo>
                  <a:cubicBezTo>
                    <a:pt x="2099564" y="0"/>
                    <a:pt x="2105279" y="5715"/>
                    <a:pt x="2105279" y="12700"/>
                  </a:cubicBezTo>
                  <a:cubicBezTo>
                    <a:pt x="2105279" y="19685"/>
                    <a:pt x="2099564" y="25400"/>
                    <a:pt x="2092579"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26" name="Group 26"/>
          <p:cNvGrpSpPr/>
          <p:nvPr/>
        </p:nvGrpSpPr>
        <p:grpSpPr>
          <a:xfrm rot="1417187">
            <a:off x="10286772" y="6502505"/>
            <a:ext cx="1721211" cy="19050"/>
            <a:chOff x="0" y="0"/>
            <a:chExt cx="2294948" cy="25400"/>
          </a:xfrm>
        </p:grpSpPr>
        <p:sp>
          <p:nvSpPr>
            <p:cNvPr id="27" name="Freeform 27"/>
            <p:cNvSpPr/>
            <p:nvPr/>
          </p:nvSpPr>
          <p:spPr>
            <a:xfrm>
              <a:off x="0" y="0"/>
              <a:ext cx="2294890" cy="25400"/>
            </a:xfrm>
            <a:custGeom>
              <a:avLst/>
              <a:gdLst/>
              <a:ahLst/>
              <a:cxnLst/>
              <a:rect l="l" t="t" r="r" b="b"/>
              <a:pathLst>
                <a:path w="2294890" h="25400">
                  <a:moveTo>
                    <a:pt x="12700" y="0"/>
                  </a:moveTo>
                  <a:lnTo>
                    <a:pt x="2282190" y="0"/>
                  </a:lnTo>
                  <a:cubicBezTo>
                    <a:pt x="2289175" y="0"/>
                    <a:pt x="2294890" y="5715"/>
                    <a:pt x="2294890" y="12700"/>
                  </a:cubicBezTo>
                  <a:cubicBezTo>
                    <a:pt x="2294890" y="19685"/>
                    <a:pt x="2289175" y="25400"/>
                    <a:pt x="2282190"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28" name="Group 28"/>
          <p:cNvGrpSpPr/>
          <p:nvPr/>
        </p:nvGrpSpPr>
        <p:grpSpPr>
          <a:xfrm rot="2429175">
            <a:off x="10112583" y="6827179"/>
            <a:ext cx="2069589" cy="19050"/>
            <a:chOff x="0" y="0"/>
            <a:chExt cx="2759452" cy="25400"/>
          </a:xfrm>
        </p:grpSpPr>
        <p:sp>
          <p:nvSpPr>
            <p:cNvPr id="29" name="Freeform 29"/>
            <p:cNvSpPr/>
            <p:nvPr/>
          </p:nvSpPr>
          <p:spPr>
            <a:xfrm>
              <a:off x="0" y="0"/>
              <a:ext cx="2759456" cy="25400"/>
            </a:xfrm>
            <a:custGeom>
              <a:avLst/>
              <a:gdLst/>
              <a:ahLst/>
              <a:cxnLst/>
              <a:rect l="l" t="t" r="r" b="b"/>
              <a:pathLst>
                <a:path w="2759456" h="25400">
                  <a:moveTo>
                    <a:pt x="12700" y="0"/>
                  </a:moveTo>
                  <a:lnTo>
                    <a:pt x="2746756" y="0"/>
                  </a:lnTo>
                  <a:cubicBezTo>
                    <a:pt x="2753741" y="0"/>
                    <a:pt x="2759456" y="5715"/>
                    <a:pt x="2759456" y="12700"/>
                  </a:cubicBezTo>
                  <a:cubicBezTo>
                    <a:pt x="2759456" y="19685"/>
                    <a:pt x="2753741" y="25400"/>
                    <a:pt x="2746756"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30" name="Group 30"/>
          <p:cNvGrpSpPr/>
          <p:nvPr/>
        </p:nvGrpSpPr>
        <p:grpSpPr>
          <a:xfrm rot="-1417187">
            <a:off x="10286772" y="6502505"/>
            <a:ext cx="1721211" cy="19050"/>
            <a:chOff x="0" y="0"/>
            <a:chExt cx="2294948" cy="25400"/>
          </a:xfrm>
        </p:grpSpPr>
        <p:sp>
          <p:nvSpPr>
            <p:cNvPr id="31" name="Freeform 31"/>
            <p:cNvSpPr/>
            <p:nvPr/>
          </p:nvSpPr>
          <p:spPr>
            <a:xfrm>
              <a:off x="0" y="0"/>
              <a:ext cx="2294890" cy="25400"/>
            </a:xfrm>
            <a:custGeom>
              <a:avLst/>
              <a:gdLst/>
              <a:ahLst/>
              <a:cxnLst/>
              <a:rect l="l" t="t" r="r" b="b"/>
              <a:pathLst>
                <a:path w="2294890" h="25400">
                  <a:moveTo>
                    <a:pt x="12700" y="0"/>
                  </a:moveTo>
                  <a:lnTo>
                    <a:pt x="2282190" y="0"/>
                  </a:lnTo>
                  <a:cubicBezTo>
                    <a:pt x="2289175" y="0"/>
                    <a:pt x="2294890" y="5715"/>
                    <a:pt x="2294890" y="12700"/>
                  </a:cubicBezTo>
                  <a:cubicBezTo>
                    <a:pt x="2294890" y="19685"/>
                    <a:pt x="2289175" y="25400"/>
                    <a:pt x="2282190"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32" name="Group 32"/>
          <p:cNvGrpSpPr/>
          <p:nvPr/>
        </p:nvGrpSpPr>
        <p:grpSpPr>
          <a:xfrm rot="71959">
            <a:off x="10357901" y="6827179"/>
            <a:ext cx="1578953" cy="19050"/>
            <a:chOff x="0" y="0"/>
            <a:chExt cx="2105271" cy="25400"/>
          </a:xfrm>
        </p:grpSpPr>
        <p:sp>
          <p:nvSpPr>
            <p:cNvPr id="33" name="Freeform 33"/>
            <p:cNvSpPr/>
            <p:nvPr/>
          </p:nvSpPr>
          <p:spPr>
            <a:xfrm>
              <a:off x="0" y="0"/>
              <a:ext cx="2105279" cy="25400"/>
            </a:xfrm>
            <a:custGeom>
              <a:avLst/>
              <a:gdLst/>
              <a:ahLst/>
              <a:cxnLst/>
              <a:rect l="l" t="t" r="r" b="b"/>
              <a:pathLst>
                <a:path w="2105279" h="25400">
                  <a:moveTo>
                    <a:pt x="12700" y="0"/>
                  </a:moveTo>
                  <a:lnTo>
                    <a:pt x="2092579" y="0"/>
                  </a:lnTo>
                  <a:cubicBezTo>
                    <a:pt x="2099564" y="0"/>
                    <a:pt x="2105279" y="5715"/>
                    <a:pt x="2105279" y="12700"/>
                  </a:cubicBezTo>
                  <a:cubicBezTo>
                    <a:pt x="2105279" y="19685"/>
                    <a:pt x="2099564" y="25400"/>
                    <a:pt x="2092579"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34" name="Group 34"/>
          <p:cNvGrpSpPr/>
          <p:nvPr/>
        </p:nvGrpSpPr>
        <p:grpSpPr>
          <a:xfrm rot="-1417187">
            <a:off x="10286772" y="7151853"/>
            <a:ext cx="1721211" cy="19050"/>
            <a:chOff x="0" y="0"/>
            <a:chExt cx="2294948" cy="25400"/>
          </a:xfrm>
        </p:grpSpPr>
        <p:sp>
          <p:nvSpPr>
            <p:cNvPr id="35" name="Freeform 35"/>
            <p:cNvSpPr/>
            <p:nvPr/>
          </p:nvSpPr>
          <p:spPr>
            <a:xfrm>
              <a:off x="0" y="0"/>
              <a:ext cx="2294890" cy="25400"/>
            </a:xfrm>
            <a:custGeom>
              <a:avLst/>
              <a:gdLst/>
              <a:ahLst/>
              <a:cxnLst/>
              <a:rect l="l" t="t" r="r" b="b"/>
              <a:pathLst>
                <a:path w="2294890" h="25400">
                  <a:moveTo>
                    <a:pt x="12700" y="0"/>
                  </a:moveTo>
                  <a:lnTo>
                    <a:pt x="2282190" y="0"/>
                  </a:lnTo>
                  <a:cubicBezTo>
                    <a:pt x="2289175" y="0"/>
                    <a:pt x="2294890" y="5715"/>
                    <a:pt x="2294890" y="12700"/>
                  </a:cubicBezTo>
                  <a:cubicBezTo>
                    <a:pt x="2294890" y="19685"/>
                    <a:pt x="2289175" y="25400"/>
                    <a:pt x="2282190"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36" name="Group 36"/>
          <p:cNvGrpSpPr/>
          <p:nvPr/>
        </p:nvGrpSpPr>
        <p:grpSpPr>
          <a:xfrm rot="1417187">
            <a:off x="10286772" y="7151853"/>
            <a:ext cx="1721211" cy="19050"/>
            <a:chOff x="0" y="0"/>
            <a:chExt cx="2294948" cy="25400"/>
          </a:xfrm>
        </p:grpSpPr>
        <p:sp>
          <p:nvSpPr>
            <p:cNvPr id="37" name="Freeform 37"/>
            <p:cNvSpPr/>
            <p:nvPr/>
          </p:nvSpPr>
          <p:spPr>
            <a:xfrm>
              <a:off x="0" y="0"/>
              <a:ext cx="2294890" cy="25400"/>
            </a:xfrm>
            <a:custGeom>
              <a:avLst/>
              <a:gdLst/>
              <a:ahLst/>
              <a:cxnLst/>
              <a:rect l="l" t="t" r="r" b="b"/>
              <a:pathLst>
                <a:path w="2294890" h="25400">
                  <a:moveTo>
                    <a:pt x="12700" y="0"/>
                  </a:moveTo>
                  <a:lnTo>
                    <a:pt x="2282190" y="0"/>
                  </a:lnTo>
                  <a:cubicBezTo>
                    <a:pt x="2289175" y="0"/>
                    <a:pt x="2294890" y="5715"/>
                    <a:pt x="2294890" y="12700"/>
                  </a:cubicBezTo>
                  <a:cubicBezTo>
                    <a:pt x="2294890" y="19685"/>
                    <a:pt x="2289175" y="25400"/>
                    <a:pt x="2282190"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38" name="Group 38"/>
          <p:cNvGrpSpPr/>
          <p:nvPr/>
        </p:nvGrpSpPr>
        <p:grpSpPr>
          <a:xfrm rot="2428694">
            <a:off x="10112636" y="7476527"/>
            <a:ext cx="2069925" cy="19050"/>
            <a:chOff x="0" y="0"/>
            <a:chExt cx="2759900" cy="25400"/>
          </a:xfrm>
        </p:grpSpPr>
        <p:sp>
          <p:nvSpPr>
            <p:cNvPr id="39" name="Freeform 39"/>
            <p:cNvSpPr/>
            <p:nvPr/>
          </p:nvSpPr>
          <p:spPr>
            <a:xfrm>
              <a:off x="0" y="0"/>
              <a:ext cx="2759837" cy="25400"/>
            </a:xfrm>
            <a:custGeom>
              <a:avLst/>
              <a:gdLst/>
              <a:ahLst/>
              <a:cxnLst/>
              <a:rect l="l" t="t" r="r" b="b"/>
              <a:pathLst>
                <a:path w="2759837" h="25400">
                  <a:moveTo>
                    <a:pt x="12700" y="0"/>
                  </a:moveTo>
                  <a:lnTo>
                    <a:pt x="2747137" y="0"/>
                  </a:lnTo>
                  <a:cubicBezTo>
                    <a:pt x="2754122" y="0"/>
                    <a:pt x="2759837" y="5715"/>
                    <a:pt x="2759837" y="12700"/>
                  </a:cubicBezTo>
                  <a:cubicBezTo>
                    <a:pt x="2759837" y="19685"/>
                    <a:pt x="2754122" y="25400"/>
                    <a:pt x="2747137"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40" name="Group 40"/>
          <p:cNvGrpSpPr/>
          <p:nvPr/>
        </p:nvGrpSpPr>
        <p:grpSpPr>
          <a:xfrm rot="-2429175">
            <a:off x="10112583" y="6827179"/>
            <a:ext cx="2069589" cy="19050"/>
            <a:chOff x="0" y="0"/>
            <a:chExt cx="2759452" cy="25400"/>
          </a:xfrm>
        </p:grpSpPr>
        <p:sp>
          <p:nvSpPr>
            <p:cNvPr id="41" name="Freeform 41"/>
            <p:cNvSpPr/>
            <p:nvPr/>
          </p:nvSpPr>
          <p:spPr>
            <a:xfrm>
              <a:off x="0" y="0"/>
              <a:ext cx="2759456" cy="25400"/>
            </a:xfrm>
            <a:custGeom>
              <a:avLst/>
              <a:gdLst/>
              <a:ahLst/>
              <a:cxnLst/>
              <a:rect l="l" t="t" r="r" b="b"/>
              <a:pathLst>
                <a:path w="2759456" h="25400">
                  <a:moveTo>
                    <a:pt x="12700" y="0"/>
                  </a:moveTo>
                  <a:lnTo>
                    <a:pt x="2746756" y="0"/>
                  </a:lnTo>
                  <a:cubicBezTo>
                    <a:pt x="2753741" y="0"/>
                    <a:pt x="2759456" y="5715"/>
                    <a:pt x="2759456" y="12700"/>
                  </a:cubicBezTo>
                  <a:cubicBezTo>
                    <a:pt x="2759456" y="19685"/>
                    <a:pt x="2753741" y="25400"/>
                    <a:pt x="2746756"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42" name="Group 42"/>
          <p:cNvGrpSpPr/>
          <p:nvPr/>
        </p:nvGrpSpPr>
        <p:grpSpPr>
          <a:xfrm rot="71959">
            <a:off x="10357901" y="7476527"/>
            <a:ext cx="1578953" cy="19050"/>
            <a:chOff x="0" y="0"/>
            <a:chExt cx="2105271" cy="25400"/>
          </a:xfrm>
        </p:grpSpPr>
        <p:sp>
          <p:nvSpPr>
            <p:cNvPr id="43" name="Freeform 43"/>
            <p:cNvSpPr/>
            <p:nvPr/>
          </p:nvSpPr>
          <p:spPr>
            <a:xfrm>
              <a:off x="0" y="0"/>
              <a:ext cx="2105279" cy="25400"/>
            </a:xfrm>
            <a:custGeom>
              <a:avLst/>
              <a:gdLst/>
              <a:ahLst/>
              <a:cxnLst/>
              <a:rect l="l" t="t" r="r" b="b"/>
              <a:pathLst>
                <a:path w="2105279" h="25400">
                  <a:moveTo>
                    <a:pt x="12700" y="0"/>
                  </a:moveTo>
                  <a:lnTo>
                    <a:pt x="2092579" y="0"/>
                  </a:lnTo>
                  <a:cubicBezTo>
                    <a:pt x="2099564" y="0"/>
                    <a:pt x="2105279" y="5715"/>
                    <a:pt x="2105279" y="12700"/>
                  </a:cubicBezTo>
                  <a:cubicBezTo>
                    <a:pt x="2105279" y="19685"/>
                    <a:pt x="2099564" y="25400"/>
                    <a:pt x="2092579"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44" name="Group 44"/>
          <p:cNvGrpSpPr/>
          <p:nvPr/>
        </p:nvGrpSpPr>
        <p:grpSpPr>
          <a:xfrm rot="1416829">
            <a:off x="10286790" y="7801200"/>
            <a:ext cx="1721616" cy="19050"/>
            <a:chOff x="0" y="0"/>
            <a:chExt cx="2295488" cy="25400"/>
          </a:xfrm>
        </p:grpSpPr>
        <p:sp>
          <p:nvSpPr>
            <p:cNvPr id="45" name="Freeform 45"/>
            <p:cNvSpPr/>
            <p:nvPr/>
          </p:nvSpPr>
          <p:spPr>
            <a:xfrm>
              <a:off x="0" y="0"/>
              <a:ext cx="2295525" cy="25400"/>
            </a:xfrm>
            <a:custGeom>
              <a:avLst/>
              <a:gdLst/>
              <a:ahLst/>
              <a:cxnLst/>
              <a:rect l="l" t="t" r="r" b="b"/>
              <a:pathLst>
                <a:path w="2295525" h="25400">
                  <a:moveTo>
                    <a:pt x="12700" y="0"/>
                  </a:moveTo>
                  <a:lnTo>
                    <a:pt x="2282825" y="0"/>
                  </a:lnTo>
                  <a:cubicBezTo>
                    <a:pt x="2289810" y="0"/>
                    <a:pt x="2295525" y="5715"/>
                    <a:pt x="2295525" y="12700"/>
                  </a:cubicBezTo>
                  <a:cubicBezTo>
                    <a:pt x="2295525" y="19685"/>
                    <a:pt x="2289810" y="25400"/>
                    <a:pt x="2282825"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46" name="Group 46"/>
          <p:cNvGrpSpPr/>
          <p:nvPr/>
        </p:nvGrpSpPr>
        <p:grpSpPr>
          <a:xfrm rot="1970050">
            <a:off x="12000457" y="6015494"/>
            <a:ext cx="1875658" cy="19050"/>
            <a:chOff x="0" y="0"/>
            <a:chExt cx="2500877" cy="25400"/>
          </a:xfrm>
        </p:grpSpPr>
        <p:sp>
          <p:nvSpPr>
            <p:cNvPr id="47" name="Freeform 47"/>
            <p:cNvSpPr/>
            <p:nvPr/>
          </p:nvSpPr>
          <p:spPr>
            <a:xfrm>
              <a:off x="0" y="0"/>
              <a:ext cx="2500884" cy="25400"/>
            </a:xfrm>
            <a:custGeom>
              <a:avLst/>
              <a:gdLst/>
              <a:ahLst/>
              <a:cxnLst/>
              <a:rect l="l" t="t" r="r" b="b"/>
              <a:pathLst>
                <a:path w="2500884" h="25400">
                  <a:moveTo>
                    <a:pt x="12700" y="0"/>
                  </a:moveTo>
                  <a:lnTo>
                    <a:pt x="2488184" y="0"/>
                  </a:lnTo>
                  <a:cubicBezTo>
                    <a:pt x="2495169" y="0"/>
                    <a:pt x="2500884" y="5715"/>
                    <a:pt x="2500884" y="12700"/>
                  </a:cubicBezTo>
                  <a:cubicBezTo>
                    <a:pt x="2500884" y="19685"/>
                    <a:pt x="2495169" y="25400"/>
                    <a:pt x="2488184"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48" name="Group 48"/>
          <p:cNvGrpSpPr/>
          <p:nvPr/>
        </p:nvGrpSpPr>
        <p:grpSpPr>
          <a:xfrm rot="2802604">
            <a:off x="11791219" y="6340168"/>
            <a:ext cx="2294133" cy="19050"/>
            <a:chOff x="0" y="0"/>
            <a:chExt cx="3058844" cy="25400"/>
          </a:xfrm>
        </p:grpSpPr>
        <p:sp>
          <p:nvSpPr>
            <p:cNvPr id="49" name="Freeform 49"/>
            <p:cNvSpPr/>
            <p:nvPr/>
          </p:nvSpPr>
          <p:spPr>
            <a:xfrm>
              <a:off x="0" y="0"/>
              <a:ext cx="3058795" cy="25400"/>
            </a:xfrm>
            <a:custGeom>
              <a:avLst/>
              <a:gdLst/>
              <a:ahLst/>
              <a:cxnLst/>
              <a:rect l="l" t="t" r="r" b="b"/>
              <a:pathLst>
                <a:path w="3058795" h="25400">
                  <a:moveTo>
                    <a:pt x="12700" y="0"/>
                  </a:moveTo>
                  <a:lnTo>
                    <a:pt x="3046095" y="0"/>
                  </a:lnTo>
                  <a:cubicBezTo>
                    <a:pt x="3053080" y="0"/>
                    <a:pt x="3058795" y="5715"/>
                    <a:pt x="3058795" y="12700"/>
                  </a:cubicBezTo>
                  <a:cubicBezTo>
                    <a:pt x="3058795" y="19685"/>
                    <a:pt x="3053080" y="25400"/>
                    <a:pt x="3046095"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50" name="Group 50"/>
          <p:cNvGrpSpPr/>
          <p:nvPr/>
        </p:nvGrpSpPr>
        <p:grpSpPr>
          <a:xfrm rot="774072">
            <a:off x="12128559" y="6340168"/>
            <a:ext cx="1619452" cy="19050"/>
            <a:chOff x="0" y="0"/>
            <a:chExt cx="2159269" cy="25400"/>
          </a:xfrm>
        </p:grpSpPr>
        <p:sp>
          <p:nvSpPr>
            <p:cNvPr id="51" name="Freeform 51"/>
            <p:cNvSpPr/>
            <p:nvPr/>
          </p:nvSpPr>
          <p:spPr>
            <a:xfrm>
              <a:off x="0" y="0"/>
              <a:ext cx="2159254" cy="25400"/>
            </a:xfrm>
            <a:custGeom>
              <a:avLst/>
              <a:gdLst/>
              <a:ahLst/>
              <a:cxnLst/>
              <a:rect l="l" t="t" r="r" b="b"/>
              <a:pathLst>
                <a:path w="2159254" h="25400">
                  <a:moveTo>
                    <a:pt x="12700" y="0"/>
                  </a:moveTo>
                  <a:lnTo>
                    <a:pt x="2146554" y="0"/>
                  </a:lnTo>
                  <a:cubicBezTo>
                    <a:pt x="2153539" y="0"/>
                    <a:pt x="2159254" y="5715"/>
                    <a:pt x="2159254" y="12700"/>
                  </a:cubicBezTo>
                  <a:cubicBezTo>
                    <a:pt x="2159254" y="19685"/>
                    <a:pt x="2153539" y="25400"/>
                    <a:pt x="2146554"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52" name="Group 52"/>
          <p:cNvGrpSpPr/>
          <p:nvPr/>
        </p:nvGrpSpPr>
        <p:grpSpPr>
          <a:xfrm rot="1970050">
            <a:off x="12000457" y="6664842"/>
            <a:ext cx="1875658" cy="19050"/>
            <a:chOff x="0" y="0"/>
            <a:chExt cx="2500877" cy="25400"/>
          </a:xfrm>
        </p:grpSpPr>
        <p:sp>
          <p:nvSpPr>
            <p:cNvPr id="53" name="Freeform 53"/>
            <p:cNvSpPr/>
            <p:nvPr/>
          </p:nvSpPr>
          <p:spPr>
            <a:xfrm>
              <a:off x="0" y="0"/>
              <a:ext cx="2500884" cy="25400"/>
            </a:xfrm>
            <a:custGeom>
              <a:avLst/>
              <a:gdLst/>
              <a:ahLst/>
              <a:cxnLst/>
              <a:rect l="l" t="t" r="r" b="b"/>
              <a:pathLst>
                <a:path w="2500884" h="25400">
                  <a:moveTo>
                    <a:pt x="12700" y="0"/>
                  </a:moveTo>
                  <a:lnTo>
                    <a:pt x="2488184" y="0"/>
                  </a:lnTo>
                  <a:cubicBezTo>
                    <a:pt x="2495169" y="0"/>
                    <a:pt x="2500884" y="5715"/>
                    <a:pt x="2500884" y="12700"/>
                  </a:cubicBezTo>
                  <a:cubicBezTo>
                    <a:pt x="2500884" y="19685"/>
                    <a:pt x="2495169" y="25400"/>
                    <a:pt x="2488184"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54" name="Group 54"/>
          <p:cNvGrpSpPr/>
          <p:nvPr/>
        </p:nvGrpSpPr>
        <p:grpSpPr>
          <a:xfrm rot="774072">
            <a:off x="12128559" y="6989516"/>
            <a:ext cx="1619452" cy="19050"/>
            <a:chOff x="0" y="0"/>
            <a:chExt cx="2159269" cy="25400"/>
          </a:xfrm>
        </p:grpSpPr>
        <p:sp>
          <p:nvSpPr>
            <p:cNvPr id="55" name="Freeform 55"/>
            <p:cNvSpPr/>
            <p:nvPr/>
          </p:nvSpPr>
          <p:spPr>
            <a:xfrm>
              <a:off x="0" y="0"/>
              <a:ext cx="2159254" cy="25400"/>
            </a:xfrm>
            <a:custGeom>
              <a:avLst/>
              <a:gdLst/>
              <a:ahLst/>
              <a:cxnLst/>
              <a:rect l="l" t="t" r="r" b="b"/>
              <a:pathLst>
                <a:path w="2159254" h="25400">
                  <a:moveTo>
                    <a:pt x="12700" y="0"/>
                  </a:moveTo>
                  <a:lnTo>
                    <a:pt x="2146554" y="0"/>
                  </a:lnTo>
                  <a:cubicBezTo>
                    <a:pt x="2153539" y="0"/>
                    <a:pt x="2159254" y="5715"/>
                    <a:pt x="2159254" y="12700"/>
                  </a:cubicBezTo>
                  <a:cubicBezTo>
                    <a:pt x="2159254" y="19685"/>
                    <a:pt x="2153539" y="25400"/>
                    <a:pt x="2146554"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56" name="Group 56"/>
          <p:cNvGrpSpPr/>
          <p:nvPr/>
        </p:nvGrpSpPr>
        <p:grpSpPr>
          <a:xfrm rot="774072">
            <a:off x="12128559" y="6989516"/>
            <a:ext cx="1619452" cy="19050"/>
            <a:chOff x="0" y="0"/>
            <a:chExt cx="2159269" cy="25400"/>
          </a:xfrm>
        </p:grpSpPr>
        <p:sp>
          <p:nvSpPr>
            <p:cNvPr id="57" name="Freeform 57"/>
            <p:cNvSpPr/>
            <p:nvPr/>
          </p:nvSpPr>
          <p:spPr>
            <a:xfrm>
              <a:off x="0" y="0"/>
              <a:ext cx="2159254" cy="25400"/>
            </a:xfrm>
            <a:custGeom>
              <a:avLst/>
              <a:gdLst/>
              <a:ahLst/>
              <a:cxnLst/>
              <a:rect l="l" t="t" r="r" b="b"/>
              <a:pathLst>
                <a:path w="2159254" h="25400">
                  <a:moveTo>
                    <a:pt x="12700" y="0"/>
                  </a:moveTo>
                  <a:lnTo>
                    <a:pt x="2146554" y="0"/>
                  </a:lnTo>
                  <a:cubicBezTo>
                    <a:pt x="2153539" y="0"/>
                    <a:pt x="2159254" y="5715"/>
                    <a:pt x="2159254" y="12700"/>
                  </a:cubicBezTo>
                  <a:cubicBezTo>
                    <a:pt x="2159254" y="19685"/>
                    <a:pt x="2153539" y="25400"/>
                    <a:pt x="2146554"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58" name="Group 58"/>
          <p:cNvGrpSpPr/>
          <p:nvPr/>
        </p:nvGrpSpPr>
        <p:grpSpPr>
          <a:xfrm rot="-774074">
            <a:off x="12128559" y="7314189"/>
            <a:ext cx="1619452" cy="19050"/>
            <a:chOff x="0" y="0"/>
            <a:chExt cx="2159269" cy="25400"/>
          </a:xfrm>
        </p:grpSpPr>
        <p:sp>
          <p:nvSpPr>
            <p:cNvPr id="59" name="Freeform 59"/>
            <p:cNvSpPr/>
            <p:nvPr/>
          </p:nvSpPr>
          <p:spPr>
            <a:xfrm>
              <a:off x="0" y="0"/>
              <a:ext cx="2159254" cy="25400"/>
            </a:xfrm>
            <a:custGeom>
              <a:avLst/>
              <a:gdLst/>
              <a:ahLst/>
              <a:cxnLst/>
              <a:rect l="l" t="t" r="r" b="b"/>
              <a:pathLst>
                <a:path w="2159254" h="25400">
                  <a:moveTo>
                    <a:pt x="12700" y="0"/>
                  </a:moveTo>
                  <a:lnTo>
                    <a:pt x="2146554" y="0"/>
                  </a:lnTo>
                  <a:cubicBezTo>
                    <a:pt x="2153539" y="0"/>
                    <a:pt x="2159254" y="5715"/>
                    <a:pt x="2159254" y="12700"/>
                  </a:cubicBezTo>
                  <a:cubicBezTo>
                    <a:pt x="2159254" y="19685"/>
                    <a:pt x="2153539" y="25400"/>
                    <a:pt x="2146554"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60" name="Group 60"/>
          <p:cNvGrpSpPr/>
          <p:nvPr/>
        </p:nvGrpSpPr>
        <p:grpSpPr>
          <a:xfrm rot="-1970052">
            <a:off x="12000456" y="6989516"/>
            <a:ext cx="1875658" cy="19050"/>
            <a:chOff x="0" y="0"/>
            <a:chExt cx="2500877" cy="25400"/>
          </a:xfrm>
        </p:grpSpPr>
        <p:sp>
          <p:nvSpPr>
            <p:cNvPr id="61" name="Freeform 61"/>
            <p:cNvSpPr/>
            <p:nvPr/>
          </p:nvSpPr>
          <p:spPr>
            <a:xfrm>
              <a:off x="0" y="0"/>
              <a:ext cx="2500884" cy="25400"/>
            </a:xfrm>
            <a:custGeom>
              <a:avLst/>
              <a:gdLst/>
              <a:ahLst/>
              <a:cxnLst/>
              <a:rect l="l" t="t" r="r" b="b"/>
              <a:pathLst>
                <a:path w="2500884" h="25400">
                  <a:moveTo>
                    <a:pt x="12700" y="0"/>
                  </a:moveTo>
                  <a:lnTo>
                    <a:pt x="2488184" y="0"/>
                  </a:lnTo>
                  <a:cubicBezTo>
                    <a:pt x="2495169" y="0"/>
                    <a:pt x="2500884" y="5715"/>
                    <a:pt x="2500884" y="12700"/>
                  </a:cubicBezTo>
                  <a:cubicBezTo>
                    <a:pt x="2500884" y="19685"/>
                    <a:pt x="2495169" y="25400"/>
                    <a:pt x="2488184"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62" name="Group 62"/>
          <p:cNvGrpSpPr/>
          <p:nvPr/>
        </p:nvGrpSpPr>
        <p:grpSpPr>
          <a:xfrm rot="-774074">
            <a:off x="12128559" y="6664842"/>
            <a:ext cx="1619452" cy="19050"/>
            <a:chOff x="0" y="0"/>
            <a:chExt cx="2159269" cy="25400"/>
          </a:xfrm>
        </p:grpSpPr>
        <p:sp>
          <p:nvSpPr>
            <p:cNvPr id="63" name="Freeform 63"/>
            <p:cNvSpPr/>
            <p:nvPr/>
          </p:nvSpPr>
          <p:spPr>
            <a:xfrm>
              <a:off x="0" y="0"/>
              <a:ext cx="2159254" cy="25400"/>
            </a:xfrm>
            <a:custGeom>
              <a:avLst/>
              <a:gdLst/>
              <a:ahLst/>
              <a:cxnLst/>
              <a:rect l="l" t="t" r="r" b="b"/>
              <a:pathLst>
                <a:path w="2159254" h="25400">
                  <a:moveTo>
                    <a:pt x="12700" y="0"/>
                  </a:moveTo>
                  <a:lnTo>
                    <a:pt x="2146554" y="0"/>
                  </a:lnTo>
                  <a:cubicBezTo>
                    <a:pt x="2153539" y="0"/>
                    <a:pt x="2159254" y="5715"/>
                    <a:pt x="2159254" y="12700"/>
                  </a:cubicBezTo>
                  <a:cubicBezTo>
                    <a:pt x="2159254" y="19685"/>
                    <a:pt x="2153539" y="25400"/>
                    <a:pt x="2146554"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64" name="Group 64"/>
          <p:cNvGrpSpPr/>
          <p:nvPr/>
        </p:nvGrpSpPr>
        <p:grpSpPr>
          <a:xfrm rot="-2803092">
            <a:off x="11791591" y="7314189"/>
            <a:ext cx="2293830" cy="19050"/>
            <a:chOff x="0" y="0"/>
            <a:chExt cx="3058440" cy="25400"/>
          </a:xfrm>
        </p:grpSpPr>
        <p:sp>
          <p:nvSpPr>
            <p:cNvPr id="65" name="Freeform 65"/>
            <p:cNvSpPr/>
            <p:nvPr/>
          </p:nvSpPr>
          <p:spPr>
            <a:xfrm>
              <a:off x="0" y="0"/>
              <a:ext cx="3058414" cy="25400"/>
            </a:xfrm>
            <a:custGeom>
              <a:avLst/>
              <a:gdLst/>
              <a:ahLst/>
              <a:cxnLst/>
              <a:rect l="l" t="t" r="r" b="b"/>
              <a:pathLst>
                <a:path w="3058414" h="25400">
                  <a:moveTo>
                    <a:pt x="12700" y="0"/>
                  </a:moveTo>
                  <a:lnTo>
                    <a:pt x="3045714" y="0"/>
                  </a:lnTo>
                  <a:cubicBezTo>
                    <a:pt x="3052699" y="0"/>
                    <a:pt x="3058414" y="5715"/>
                    <a:pt x="3058414" y="12700"/>
                  </a:cubicBezTo>
                  <a:cubicBezTo>
                    <a:pt x="3058414" y="19685"/>
                    <a:pt x="3052699" y="25400"/>
                    <a:pt x="3045714"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66" name="Group 66"/>
          <p:cNvGrpSpPr/>
          <p:nvPr/>
        </p:nvGrpSpPr>
        <p:grpSpPr>
          <a:xfrm rot="-1970496">
            <a:off x="12000863" y="7638863"/>
            <a:ext cx="1875287" cy="19050"/>
            <a:chOff x="0" y="0"/>
            <a:chExt cx="2500383" cy="25400"/>
          </a:xfrm>
        </p:grpSpPr>
        <p:sp>
          <p:nvSpPr>
            <p:cNvPr id="67" name="Freeform 67"/>
            <p:cNvSpPr/>
            <p:nvPr/>
          </p:nvSpPr>
          <p:spPr>
            <a:xfrm>
              <a:off x="0" y="0"/>
              <a:ext cx="2500376" cy="25400"/>
            </a:xfrm>
            <a:custGeom>
              <a:avLst/>
              <a:gdLst/>
              <a:ahLst/>
              <a:cxnLst/>
              <a:rect l="l" t="t" r="r" b="b"/>
              <a:pathLst>
                <a:path w="2500376" h="25400">
                  <a:moveTo>
                    <a:pt x="12700" y="0"/>
                  </a:moveTo>
                  <a:lnTo>
                    <a:pt x="2487676" y="0"/>
                  </a:lnTo>
                  <a:cubicBezTo>
                    <a:pt x="2494661" y="0"/>
                    <a:pt x="2500376" y="5715"/>
                    <a:pt x="2500376" y="12700"/>
                  </a:cubicBezTo>
                  <a:cubicBezTo>
                    <a:pt x="2500376" y="19685"/>
                    <a:pt x="2494661" y="25400"/>
                    <a:pt x="2487676" y="25400"/>
                  </a:cubicBezTo>
                  <a:lnTo>
                    <a:pt x="12700" y="25400"/>
                  </a:lnTo>
                  <a:cubicBezTo>
                    <a:pt x="5715" y="25400"/>
                    <a:pt x="0" y="19685"/>
                    <a:pt x="0" y="12700"/>
                  </a:cubicBezTo>
                  <a:cubicBezTo>
                    <a:pt x="0" y="5715"/>
                    <a:pt x="5715" y="0"/>
                    <a:pt x="12700" y="0"/>
                  </a:cubicBezTo>
                  <a:close/>
                </a:path>
              </a:pathLst>
            </a:custGeom>
            <a:solidFill>
              <a:srgbClr val="5B9BD5"/>
            </a:solidFill>
          </p:spPr>
          <p:txBody>
            <a:bodyPr/>
            <a:lstStyle/>
            <a:p>
              <a:endParaRPr lang="de-DE"/>
            </a:p>
          </p:txBody>
        </p:sp>
      </p:grpSp>
      <p:grpSp>
        <p:nvGrpSpPr>
          <p:cNvPr id="68" name="Group 68"/>
          <p:cNvGrpSpPr/>
          <p:nvPr/>
        </p:nvGrpSpPr>
        <p:grpSpPr>
          <a:xfrm>
            <a:off x="10120145" y="6064993"/>
            <a:ext cx="263776" cy="1562471"/>
            <a:chOff x="0" y="0"/>
            <a:chExt cx="351701" cy="2083295"/>
          </a:xfrm>
        </p:grpSpPr>
        <p:sp>
          <p:nvSpPr>
            <p:cNvPr id="69" name="Freeform 69"/>
            <p:cNvSpPr/>
            <p:nvPr/>
          </p:nvSpPr>
          <p:spPr>
            <a:xfrm>
              <a:off x="0" y="0"/>
              <a:ext cx="351663" cy="2083308"/>
            </a:xfrm>
            <a:custGeom>
              <a:avLst/>
              <a:gdLst/>
              <a:ahLst/>
              <a:cxnLst/>
              <a:rect l="l" t="t" r="r" b="b"/>
              <a:pathLst>
                <a:path w="351663" h="2083308">
                  <a:moveTo>
                    <a:pt x="0" y="0"/>
                  </a:moveTo>
                  <a:lnTo>
                    <a:pt x="351663" y="0"/>
                  </a:lnTo>
                  <a:lnTo>
                    <a:pt x="351663" y="2083308"/>
                  </a:lnTo>
                  <a:lnTo>
                    <a:pt x="0" y="2083308"/>
                  </a:lnTo>
                  <a:lnTo>
                    <a:pt x="0" y="0"/>
                  </a:lnTo>
                  <a:close/>
                </a:path>
              </a:pathLst>
            </a:custGeom>
            <a:blipFill>
              <a:blip r:embed="rId11"/>
              <a:stretch>
                <a:fillRect l="-259" r="-270"/>
              </a:stretch>
            </a:blipFill>
          </p:spPr>
          <p:txBody>
            <a:bodyPr/>
            <a:lstStyle/>
            <a:p>
              <a:endParaRPr lang="de-DE"/>
            </a:p>
          </p:txBody>
        </p:sp>
      </p:grpSp>
      <p:grpSp>
        <p:nvGrpSpPr>
          <p:cNvPr id="70" name="Group 70"/>
          <p:cNvGrpSpPr/>
          <p:nvPr/>
        </p:nvGrpSpPr>
        <p:grpSpPr>
          <a:xfrm>
            <a:off x="11910833" y="5415645"/>
            <a:ext cx="264218" cy="2861166"/>
            <a:chOff x="0" y="0"/>
            <a:chExt cx="352291" cy="3814888"/>
          </a:xfrm>
        </p:grpSpPr>
        <p:sp>
          <p:nvSpPr>
            <p:cNvPr id="71" name="Freeform 71"/>
            <p:cNvSpPr/>
            <p:nvPr/>
          </p:nvSpPr>
          <p:spPr>
            <a:xfrm>
              <a:off x="0" y="0"/>
              <a:ext cx="352298" cy="3814826"/>
            </a:xfrm>
            <a:custGeom>
              <a:avLst/>
              <a:gdLst/>
              <a:ahLst/>
              <a:cxnLst/>
              <a:rect l="l" t="t" r="r" b="b"/>
              <a:pathLst>
                <a:path w="352298" h="3814826">
                  <a:moveTo>
                    <a:pt x="0" y="0"/>
                  </a:moveTo>
                  <a:lnTo>
                    <a:pt x="352298" y="0"/>
                  </a:lnTo>
                  <a:lnTo>
                    <a:pt x="352298" y="3814826"/>
                  </a:lnTo>
                  <a:lnTo>
                    <a:pt x="0" y="3814826"/>
                  </a:lnTo>
                  <a:lnTo>
                    <a:pt x="0" y="0"/>
                  </a:lnTo>
                  <a:close/>
                </a:path>
              </a:pathLst>
            </a:custGeom>
            <a:blipFill>
              <a:blip r:embed="rId12"/>
              <a:stretch>
                <a:fillRect l="-366" r="-364" b="-1"/>
              </a:stretch>
            </a:blipFill>
          </p:spPr>
          <p:txBody>
            <a:bodyPr/>
            <a:lstStyle/>
            <a:p>
              <a:endParaRPr lang="de-DE"/>
            </a:p>
          </p:txBody>
        </p:sp>
      </p:grpSp>
      <p:grpSp>
        <p:nvGrpSpPr>
          <p:cNvPr id="72" name="Group 72"/>
          <p:cNvGrpSpPr/>
          <p:nvPr/>
        </p:nvGrpSpPr>
        <p:grpSpPr>
          <a:xfrm>
            <a:off x="13701962" y="6389666"/>
            <a:ext cx="263776" cy="913124"/>
            <a:chOff x="0" y="0"/>
            <a:chExt cx="351701" cy="1217499"/>
          </a:xfrm>
        </p:grpSpPr>
        <p:sp>
          <p:nvSpPr>
            <p:cNvPr id="73" name="Freeform 73"/>
            <p:cNvSpPr/>
            <p:nvPr/>
          </p:nvSpPr>
          <p:spPr>
            <a:xfrm>
              <a:off x="0" y="0"/>
              <a:ext cx="351663" cy="1217549"/>
            </a:xfrm>
            <a:custGeom>
              <a:avLst/>
              <a:gdLst/>
              <a:ahLst/>
              <a:cxnLst/>
              <a:rect l="l" t="t" r="r" b="b"/>
              <a:pathLst>
                <a:path w="351663" h="1217549">
                  <a:moveTo>
                    <a:pt x="0" y="0"/>
                  </a:moveTo>
                  <a:lnTo>
                    <a:pt x="351663" y="0"/>
                  </a:lnTo>
                  <a:lnTo>
                    <a:pt x="351663" y="1217549"/>
                  </a:lnTo>
                  <a:lnTo>
                    <a:pt x="0" y="1217549"/>
                  </a:lnTo>
                  <a:lnTo>
                    <a:pt x="0" y="0"/>
                  </a:lnTo>
                  <a:close/>
                </a:path>
              </a:pathLst>
            </a:custGeom>
            <a:blipFill>
              <a:blip r:embed="rId13"/>
              <a:stretch>
                <a:fillRect l="-483" r="-494" b="4"/>
              </a:stretch>
            </a:blipFill>
          </p:spPr>
          <p:txBody>
            <a:bodyPr/>
            <a:lstStyle/>
            <a:p>
              <a:endParaRPr lang="de-DE"/>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866754" y="8913483"/>
            <a:ext cx="2489672" cy="899177"/>
            <a:chOff x="0" y="0"/>
            <a:chExt cx="3319563" cy="1198903"/>
          </a:xfrm>
        </p:grpSpPr>
        <p:sp>
          <p:nvSpPr>
            <p:cNvPr id="3" name="Freeform 3"/>
            <p:cNvSpPr/>
            <p:nvPr/>
          </p:nvSpPr>
          <p:spPr>
            <a:xfrm>
              <a:off x="0" y="0"/>
              <a:ext cx="3319526" cy="1198880"/>
            </a:xfrm>
            <a:custGeom>
              <a:avLst/>
              <a:gdLst/>
              <a:ahLst/>
              <a:cxnLst/>
              <a:rect l="l" t="t" r="r" b="b"/>
              <a:pathLst>
                <a:path w="3319526" h="1198880">
                  <a:moveTo>
                    <a:pt x="0" y="0"/>
                  </a:moveTo>
                  <a:lnTo>
                    <a:pt x="3319526" y="0"/>
                  </a:lnTo>
                  <a:lnTo>
                    <a:pt x="3319526" y="1198880"/>
                  </a:lnTo>
                  <a:lnTo>
                    <a:pt x="0" y="1198880"/>
                  </a:lnTo>
                  <a:lnTo>
                    <a:pt x="0" y="0"/>
                  </a:lnTo>
                  <a:close/>
                </a:path>
              </a:pathLst>
            </a:custGeom>
            <a:blipFill>
              <a:blip r:embed="rId3"/>
              <a:stretch>
                <a:fillRect t="-198" r="-1" b="-200"/>
              </a:stretch>
            </a:blipFill>
          </p:spPr>
          <p:txBody>
            <a:bodyPr/>
            <a:lstStyle/>
            <a:p>
              <a:endParaRPr lang="de-DE"/>
            </a:p>
          </p:txBody>
        </p:sp>
      </p:grpSp>
      <p:grpSp>
        <p:nvGrpSpPr>
          <p:cNvPr id="4" name="Group 4"/>
          <p:cNvGrpSpPr/>
          <p:nvPr/>
        </p:nvGrpSpPr>
        <p:grpSpPr>
          <a:xfrm>
            <a:off x="16261372" y="8914557"/>
            <a:ext cx="102535" cy="90611"/>
            <a:chOff x="0" y="0"/>
            <a:chExt cx="136713" cy="120815"/>
          </a:xfrm>
        </p:grpSpPr>
        <p:sp>
          <p:nvSpPr>
            <p:cNvPr id="5" name="Freeform 5"/>
            <p:cNvSpPr/>
            <p:nvPr/>
          </p:nvSpPr>
          <p:spPr>
            <a:xfrm>
              <a:off x="0" y="0"/>
              <a:ext cx="136652" cy="120777"/>
            </a:xfrm>
            <a:custGeom>
              <a:avLst/>
              <a:gdLst/>
              <a:ahLst/>
              <a:cxnLst/>
              <a:rect l="l" t="t" r="r" b="b"/>
              <a:pathLst>
                <a:path w="136652" h="120777">
                  <a:moveTo>
                    <a:pt x="0" y="0"/>
                  </a:moveTo>
                  <a:lnTo>
                    <a:pt x="136652" y="0"/>
                  </a:lnTo>
                  <a:lnTo>
                    <a:pt x="136652" y="120777"/>
                  </a:lnTo>
                  <a:lnTo>
                    <a:pt x="0" y="120777"/>
                  </a:lnTo>
                  <a:lnTo>
                    <a:pt x="0" y="0"/>
                  </a:lnTo>
                  <a:close/>
                </a:path>
              </a:pathLst>
            </a:custGeom>
            <a:blipFill>
              <a:blip r:embed="rId4"/>
              <a:stretch>
                <a:fillRect l="-497" r="-542" b="-31"/>
              </a:stretch>
            </a:blipFill>
          </p:spPr>
          <p:txBody>
            <a:bodyPr/>
            <a:lstStyle/>
            <a:p>
              <a:endParaRPr lang="de-DE"/>
            </a:p>
          </p:txBody>
        </p:sp>
      </p:grpSp>
      <p:grpSp>
        <p:nvGrpSpPr>
          <p:cNvPr id="6" name="Group 6"/>
          <p:cNvGrpSpPr/>
          <p:nvPr/>
        </p:nvGrpSpPr>
        <p:grpSpPr>
          <a:xfrm>
            <a:off x="15217422" y="8931126"/>
            <a:ext cx="2505394" cy="882583"/>
            <a:chOff x="0" y="0"/>
            <a:chExt cx="3340525" cy="1176777"/>
          </a:xfrm>
        </p:grpSpPr>
        <p:sp>
          <p:nvSpPr>
            <p:cNvPr id="7" name="Freeform 7"/>
            <p:cNvSpPr/>
            <p:nvPr/>
          </p:nvSpPr>
          <p:spPr>
            <a:xfrm>
              <a:off x="0" y="0"/>
              <a:ext cx="3340481" cy="1176782"/>
            </a:xfrm>
            <a:custGeom>
              <a:avLst/>
              <a:gdLst/>
              <a:ahLst/>
              <a:cxnLst/>
              <a:rect l="l" t="t" r="r" b="b"/>
              <a:pathLst>
                <a:path w="3340481" h="1176782">
                  <a:moveTo>
                    <a:pt x="0" y="0"/>
                  </a:moveTo>
                  <a:lnTo>
                    <a:pt x="3340481" y="0"/>
                  </a:lnTo>
                  <a:lnTo>
                    <a:pt x="3340481" y="1176782"/>
                  </a:lnTo>
                  <a:lnTo>
                    <a:pt x="0" y="1176782"/>
                  </a:lnTo>
                  <a:lnTo>
                    <a:pt x="0" y="0"/>
                  </a:lnTo>
                  <a:close/>
                </a:path>
              </a:pathLst>
            </a:custGeom>
            <a:blipFill>
              <a:blip r:embed="rId5"/>
              <a:stretch>
                <a:fillRect r="-1"/>
              </a:stretch>
            </a:blipFill>
          </p:spPr>
          <p:txBody>
            <a:bodyPr/>
            <a:lstStyle/>
            <a:p>
              <a:endParaRPr lang="de-DE"/>
            </a:p>
          </p:txBody>
        </p:sp>
      </p:grpSp>
      <p:sp>
        <p:nvSpPr>
          <p:cNvPr id="8" name="Freeform 8"/>
          <p:cNvSpPr/>
          <p:nvPr/>
        </p:nvSpPr>
        <p:spPr>
          <a:xfrm>
            <a:off x="-5956" y="653344"/>
            <a:ext cx="18294001" cy="8108969"/>
          </a:xfrm>
          <a:custGeom>
            <a:avLst/>
            <a:gdLst/>
            <a:ahLst/>
            <a:cxnLst/>
            <a:rect l="l" t="t" r="r" b="b"/>
            <a:pathLst>
              <a:path w="18294001" h="8108969">
                <a:moveTo>
                  <a:pt x="0" y="0"/>
                </a:moveTo>
                <a:lnTo>
                  <a:pt x="18294001" y="0"/>
                </a:lnTo>
                <a:lnTo>
                  <a:pt x="18294001" y="8108969"/>
                </a:lnTo>
                <a:lnTo>
                  <a:pt x="0" y="81089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grpSp>
        <p:nvGrpSpPr>
          <p:cNvPr id="9" name="Group 9"/>
          <p:cNvGrpSpPr/>
          <p:nvPr/>
        </p:nvGrpSpPr>
        <p:grpSpPr>
          <a:xfrm>
            <a:off x="5549398" y="1581627"/>
            <a:ext cx="6942558" cy="6942558"/>
            <a:chOff x="0" y="0"/>
            <a:chExt cx="9256744" cy="9256744"/>
          </a:xfrm>
        </p:grpSpPr>
        <p:sp>
          <p:nvSpPr>
            <p:cNvPr id="10" name="Freeform 10"/>
            <p:cNvSpPr/>
            <p:nvPr/>
          </p:nvSpPr>
          <p:spPr>
            <a:xfrm>
              <a:off x="0" y="0"/>
              <a:ext cx="9256776" cy="9256776"/>
            </a:xfrm>
            <a:custGeom>
              <a:avLst/>
              <a:gdLst/>
              <a:ahLst/>
              <a:cxnLst/>
              <a:rect l="l" t="t" r="r" b="b"/>
              <a:pathLst>
                <a:path w="9256776" h="9256776">
                  <a:moveTo>
                    <a:pt x="0" y="0"/>
                  </a:moveTo>
                  <a:lnTo>
                    <a:pt x="9256776" y="0"/>
                  </a:lnTo>
                  <a:lnTo>
                    <a:pt x="9256776" y="9256776"/>
                  </a:lnTo>
                  <a:lnTo>
                    <a:pt x="0" y="9256776"/>
                  </a:lnTo>
                  <a:lnTo>
                    <a:pt x="0" y="0"/>
                  </a:lnTo>
                  <a:close/>
                </a:path>
              </a:pathLst>
            </a:custGeom>
            <a:blipFill>
              <a:blip r:embed="rId8"/>
              <a:stretch>
                <a:fillRect/>
              </a:stretch>
            </a:blipFill>
          </p:spPr>
          <p:txBody>
            <a:bodyPr/>
            <a:lstStyle/>
            <a:p>
              <a:endParaRPr lang="de-DE"/>
            </a:p>
          </p:txBody>
        </p:sp>
      </p:grpSp>
      <p:sp>
        <p:nvSpPr>
          <p:cNvPr id="11" name="TextBox 11"/>
          <p:cNvSpPr txBox="1"/>
          <p:nvPr/>
        </p:nvSpPr>
        <p:spPr>
          <a:xfrm>
            <a:off x="225193" y="310444"/>
            <a:ext cx="6791408" cy="1525853"/>
          </a:xfrm>
          <a:prstGeom prst="rect">
            <a:avLst/>
          </a:prstGeom>
        </p:spPr>
        <p:txBody>
          <a:bodyPr lIns="0" tIns="0" rIns="0" bIns="0" rtlCol="0" anchor="t">
            <a:spAutoFit/>
          </a:bodyPr>
          <a:lstStyle/>
          <a:p>
            <a:pPr algn="l">
              <a:lnSpc>
                <a:spcPts val="10080"/>
              </a:lnSpc>
            </a:pPr>
            <a:r>
              <a:rPr lang="en-US" sz="5400">
                <a:solidFill>
                  <a:srgbClr val="00285A"/>
                </a:solidFill>
                <a:latin typeface="Roboto Bold"/>
              </a:rPr>
              <a:t>Was ist eine KI?</a:t>
            </a:r>
          </a:p>
        </p:txBody>
      </p:sp>
      <p:sp>
        <p:nvSpPr>
          <p:cNvPr id="12" name="TextBox 12"/>
          <p:cNvSpPr txBox="1"/>
          <p:nvPr/>
        </p:nvSpPr>
        <p:spPr>
          <a:xfrm>
            <a:off x="3095803" y="7004118"/>
            <a:ext cx="2929647" cy="755650"/>
          </a:xfrm>
          <a:prstGeom prst="rect">
            <a:avLst/>
          </a:prstGeom>
        </p:spPr>
        <p:txBody>
          <a:bodyPr lIns="0" tIns="0" rIns="0" bIns="0" rtlCol="0" anchor="t">
            <a:spAutoFit/>
          </a:bodyPr>
          <a:lstStyle/>
          <a:p>
            <a:pPr algn="l">
              <a:lnSpc>
                <a:spcPts val="5598"/>
              </a:lnSpc>
            </a:pPr>
            <a:r>
              <a:rPr lang="en-US" sz="3999">
                <a:solidFill>
                  <a:srgbClr val="00285A"/>
                </a:solidFill>
                <a:latin typeface="Roboto Bold"/>
              </a:rPr>
              <a:t>Netzwerke</a:t>
            </a:r>
          </a:p>
        </p:txBody>
      </p:sp>
      <p:sp>
        <p:nvSpPr>
          <p:cNvPr id="13" name="TextBox 13"/>
          <p:cNvSpPr txBox="1"/>
          <p:nvPr/>
        </p:nvSpPr>
        <p:spPr>
          <a:xfrm>
            <a:off x="1377792" y="4047619"/>
            <a:ext cx="3493346" cy="755650"/>
          </a:xfrm>
          <a:prstGeom prst="rect">
            <a:avLst/>
          </a:prstGeom>
        </p:spPr>
        <p:txBody>
          <a:bodyPr lIns="0" tIns="0" rIns="0" bIns="0" rtlCol="0" anchor="t">
            <a:spAutoFit/>
          </a:bodyPr>
          <a:lstStyle/>
          <a:p>
            <a:pPr algn="l">
              <a:lnSpc>
                <a:spcPts val="5598"/>
              </a:lnSpc>
            </a:pPr>
            <a:r>
              <a:rPr lang="en-US" sz="3999">
                <a:solidFill>
                  <a:srgbClr val="00285A"/>
                </a:solidFill>
                <a:latin typeface="Roboto Bold"/>
              </a:rPr>
              <a:t>Schaltkreise </a:t>
            </a:r>
          </a:p>
        </p:txBody>
      </p:sp>
      <p:sp>
        <p:nvSpPr>
          <p:cNvPr id="14" name="TextBox 14"/>
          <p:cNvSpPr txBox="1"/>
          <p:nvPr/>
        </p:nvSpPr>
        <p:spPr>
          <a:xfrm>
            <a:off x="2556864" y="2226043"/>
            <a:ext cx="5748142" cy="755650"/>
          </a:xfrm>
          <a:prstGeom prst="rect">
            <a:avLst/>
          </a:prstGeom>
        </p:spPr>
        <p:txBody>
          <a:bodyPr lIns="0" tIns="0" rIns="0" bIns="0" rtlCol="0" anchor="t">
            <a:spAutoFit/>
          </a:bodyPr>
          <a:lstStyle/>
          <a:p>
            <a:pPr algn="l">
              <a:lnSpc>
                <a:spcPts val="5598"/>
              </a:lnSpc>
            </a:pPr>
            <a:r>
              <a:rPr lang="en-US" sz="3999">
                <a:solidFill>
                  <a:srgbClr val="00285A"/>
                </a:solidFill>
                <a:latin typeface="Roboto Bold"/>
              </a:rPr>
              <a:t>CPU </a:t>
            </a:r>
          </a:p>
        </p:txBody>
      </p:sp>
      <p:sp>
        <p:nvSpPr>
          <p:cNvPr id="15" name="TextBox 15"/>
          <p:cNvSpPr txBox="1"/>
          <p:nvPr/>
        </p:nvSpPr>
        <p:spPr>
          <a:xfrm>
            <a:off x="2336197" y="5449364"/>
            <a:ext cx="5748142" cy="755650"/>
          </a:xfrm>
          <a:prstGeom prst="rect">
            <a:avLst/>
          </a:prstGeom>
        </p:spPr>
        <p:txBody>
          <a:bodyPr lIns="0" tIns="0" rIns="0" bIns="0" rtlCol="0" anchor="t">
            <a:spAutoFit/>
          </a:bodyPr>
          <a:lstStyle/>
          <a:p>
            <a:pPr algn="l">
              <a:lnSpc>
                <a:spcPts val="5598"/>
              </a:lnSpc>
            </a:pPr>
            <a:r>
              <a:rPr lang="en-US" sz="3999">
                <a:solidFill>
                  <a:srgbClr val="00285A"/>
                </a:solidFill>
                <a:latin typeface="Roboto Bold"/>
              </a:rPr>
              <a:t>Code </a:t>
            </a:r>
          </a:p>
        </p:txBody>
      </p:sp>
      <p:sp>
        <p:nvSpPr>
          <p:cNvPr id="16" name="TextBox 16"/>
          <p:cNvSpPr txBox="1"/>
          <p:nvPr/>
        </p:nvSpPr>
        <p:spPr>
          <a:xfrm>
            <a:off x="12942248" y="2182115"/>
            <a:ext cx="2929647" cy="755650"/>
          </a:xfrm>
          <a:prstGeom prst="rect">
            <a:avLst/>
          </a:prstGeom>
        </p:spPr>
        <p:txBody>
          <a:bodyPr lIns="0" tIns="0" rIns="0" bIns="0" rtlCol="0" anchor="t">
            <a:spAutoFit/>
          </a:bodyPr>
          <a:lstStyle/>
          <a:p>
            <a:pPr algn="l">
              <a:lnSpc>
                <a:spcPts val="5598"/>
              </a:lnSpc>
            </a:pPr>
            <a:r>
              <a:rPr lang="en-US" sz="3999">
                <a:solidFill>
                  <a:srgbClr val="00285A"/>
                </a:solidFill>
                <a:latin typeface="Roboto Bold"/>
              </a:rPr>
              <a:t>Daten</a:t>
            </a:r>
          </a:p>
        </p:txBody>
      </p:sp>
      <p:sp>
        <p:nvSpPr>
          <p:cNvPr id="17" name="TextBox 17"/>
          <p:cNvSpPr txBox="1"/>
          <p:nvPr/>
        </p:nvSpPr>
        <p:spPr>
          <a:xfrm>
            <a:off x="14009922" y="3869781"/>
            <a:ext cx="2929647" cy="755650"/>
          </a:xfrm>
          <a:prstGeom prst="rect">
            <a:avLst/>
          </a:prstGeom>
        </p:spPr>
        <p:txBody>
          <a:bodyPr lIns="0" tIns="0" rIns="0" bIns="0" rtlCol="0" anchor="t">
            <a:spAutoFit/>
          </a:bodyPr>
          <a:lstStyle/>
          <a:p>
            <a:pPr algn="l">
              <a:lnSpc>
                <a:spcPts val="5598"/>
              </a:lnSpc>
            </a:pPr>
            <a:r>
              <a:rPr lang="en-US" sz="3999">
                <a:solidFill>
                  <a:srgbClr val="00285A"/>
                </a:solidFill>
                <a:latin typeface="Roboto Bold"/>
              </a:rPr>
              <a:t>Lernen</a:t>
            </a:r>
          </a:p>
        </p:txBody>
      </p:sp>
      <p:sp>
        <p:nvSpPr>
          <p:cNvPr id="18" name="TextBox 18"/>
          <p:cNvSpPr txBox="1"/>
          <p:nvPr/>
        </p:nvSpPr>
        <p:spPr>
          <a:xfrm>
            <a:off x="13752598" y="5575097"/>
            <a:ext cx="2929647" cy="755650"/>
          </a:xfrm>
          <a:prstGeom prst="rect">
            <a:avLst/>
          </a:prstGeom>
        </p:spPr>
        <p:txBody>
          <a:bodyPr lIns="0" tIns="0" rIns="0" bIns="0" rtlCol="0" anchor="t">
            <a:spAutoFit/>
          </a:bodyPr>
          <a:lstStyle/>
          <a:p>
            <a:pPr algn="l">
              <a:lnSpc>
                <a:spcPts val="5598"/>
              </a:lnSpc>
            </a:pPr>
            <a:r>
              <a:rPr lang="en-US" sz="3999">
                <a:solidFill>
                  <a:srgbClr val="00285A"/>
                </a:solidFill>
                <a:latin typeface="Roboto Bold"/>
              </a:rPr>
              <a:t>Anpassen</a:t>
            </a:r>
          </a:p>
        </p:txBody>
      </p:sp>
      <p:sp>
        <p:nvSpPr>
          <p:cNvPr id="19" name="TextBox 19"/>
          <p:cNvSpPr txBox="1"/>
          <p:nvPr/>
        </p:nvSpPr>
        <p:spPr>
          <a:xfrm>
            <a:off x="13073143" y="7686015"/>
            <a:ext cx="4288556" cy="755650"/>
          </a:xfrm>
          <a:prstGeom prst="rect">
            <a:avLst/>
          </a:prstGeom>
        </p:spPr>
        <p:txBody>
          <a:bodyPr lIns="0" tIns="0" rIns="0" bIns="0" rtlCol="0" anchor="t">
            <a:spAutoFit/>
          </a:bodyPr>
          <a:lstStyle/>
          <a:p>
            <a:pPr algn="l">
              <a:lnSpc>
                <a:spcPts val="5598"/>
              </a:lnSpc>
            </a:pPr>
            <a:r>
              <a:rPr lang="en-US" sz="3999">
                <a:solidFill>
                  <a:srgbClr val="00285A"/>
                </a:solidFill>
                <a:latin typeface="Roboto Bold"/>
              </a:rPr>
              <a:t>Vorhersagen</a:t>
            </a:r>
          </a:p>
        </p:txBody>
      </p:sp>
      <p:grpSp>
        <p:nvGrpSpPr>
          <p:cNvPr id="20" name="Group 20"/>
          <p:cNvGrpSpPr/>
          <p:nvPr/>
        </p:nvGrpSpPr>
        <p:grpSpPr>
          <a:xfrm>
            <a:off x="0" y="8860940"/>
            <a:ext cx="2522160" cy="1576603"/>
            <a:chOff x="0" y="0"/>
            <a:chExt cx="3362880" cy="2102137"/>
          </a:xfrm>
        </p:grpSpPr>
        <p:sp>
          <p:nvSpPr>
            <p:cNvPr id="21" name="Freeform 21"/>
            <p:cNvSpPr/>
            <p:nvPr/>
          </p:nvSpPr>
          <p:spPr>
            <a:xfrm>
              <a:off x="0" y="0"/>
              <a:ext cx="3362833" cy="2102104"/>
            </a:xfrm>
            <a:custGeom>
              <a:avLst/>
              <a:gdLst/>
              <a:ahLst/>
              <a:cxnLst/>
              <a:rect l="l" t="t" r="r" b="b"/>
              <a:pathLst>
                <a:path w="3362833" h="2102104">
                  <a:moveTo>
                    <a:pt x="0" y="0"/>
                  </a:moveTo>
                  <a:lnTo>
                    <a:pt x="3362833" y="0"/>
                  </a:lnTo>
                  <a:lnTo>
                    <a:pt x="3362833" y="2102104"/>
                  </a:lnTo>
                  <a:lnTo>
                    <a:pt x="0" y="2102104"/>
                  </a:lnTo>
                  <a:lnTo>
                    <a:pt x="0" y="0"/>
                  </a:lnTo>
                  <a:close/>
                </a:path>
              </a:pathLst>
            </a:custGeom>
            <a:blipFill>
              <a:blip r:embed="rId9"/>
              <a:stretch>
                <a:fillRect t="-2105" r="-1" b="-2107"/>
              </a:stretch>
            </a:blipFill>
          </p:spPr>
          <p:txBody>
            <a:bodyPr/>
            <a:lstStyle/>
            <a:p>
              <a:endParaRPr lang="de-DE"/>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866754" y="8913483"/>
            <a:ext cx="2489672" cy="899177"/>
            <a:chOff x="0" y="0"/>
            <a:chExt cx="3319563" cy="1198903"/>
          </a:xfrm>
        </p:grpSpPr>
        <p:sp>
          <p:nvSpPr>
            <p:cNvPr id="3" name="Freeform 3"/>
            <p:cNvSpPr/>
            <p:nvPr/>
          </p:nvSpPr>
          <p:spPr>
            <a:xfrm>
              <a:off x="0" y="0"/>
              <a:ext cx="3319526" cy="1198880"/>
            </a:xfrm>
            <a:custGeom>
              <a:avLst/>
              <a:gdLst/>
              <a:ahLst/>
              <a:cxnLst/>
              <a:rect l="l" t="t" r="r" b="b"/>
              <a:pathLst>
                <a:path w="3319526" h="1198880">
                  <a:moveTo>
                    <a:pt x="0" y="0"/>
                  </a:moveTo>
                  <a:lnTo>
                    <a:pt x="3319526" y="0"/>
                  </a:lnTo>
                  <a:lnTo>
                    <a:pt x="3319526" y="1198880"/>
                  </a:lnTo>
                  <a:lnTo>
                    <a:pt x="0" y="1198880"/>
                  </a:lnTo>
                  <a:lnTo>
                    <a:pt x="0" y="0"/>
                  </a:lnTo>
                  <a:close/>
                </a:path>
              </a:pathLst>
            </a:custGeom>
            <a:blipFill>
              <a:blip r:embed="rId3"/>
              <a:stretch>
                <a:fillRect t="-198" r="-1" b="-200"/>
              </a:stretch>
            </a:blipFill>
          </p:spPr>
          <p:txBody>
            <a:bodyPr/>
            <a:lstStyle/>
            <a:p>
              <a:endParaRPr lang="de-DE"/>
            </a:p>
          </p:txBody>
        </p:sp>
      </p:grpSp>
      <p:grpSp>
        <p:nvGrpSpPr>
          <p:cNvPr id="4" name="Group 4"/>
          <p:cNvGrpSpPr/>
          <p:nvPr/>
        </p:nvGrpSpPr>
        <p:grpSpPr>
          <a:xfrm>
            <a:off x="16261372" y="8914557"/>
            <a:ext cx="102535" cy="90611"/>
            <a:chOff x="0" y="0"/>
            <a:chExt cx="136713" cy="120815"/>
          </a:xfrm>
        </p:grpSpPr>
        <p:sp>
          <p:nvSpPr>
            <p:cNvPr id="5" name="Freeform 5"/>
            <p:cNvSpPr/>
            <p:nvPr/>
          </p:nvSpPr>
          <p:spPr>
            <a:xfrm>
              <a:off x="0" y="0"/>
              <a:ext cx="136652" cy="120777"/>
            </a:xfrm>
            <a:custGeom>
              <a:avLst/>
              <a:gdLst/>
              <a:ahLst/>
              <a:cxnLst/>
              <a:rect l="l" t="t" r="r" b="b"/>
              <a:pathLst>
                <a:path w="136652" h="120777">
                  <a:moveTo>
                    <a:pt x="0" y="0"/>
                  </a:moveTo>
                  <a:lnTo>
                    <a:pt x="136652" y="0"/>
                  </a:lnTo>
                  <a:lnTo>
                    <a:pt x="136652" y="120777"/>
                  </a:lnTo>
                  <a:lnTo>
                    <a:pt x="0" y="120777"/>
                  </a:lnTo>
                  <a:lnTo>
                    <a:pt x="0" y="0"/>
                  </a:lnTo>
                  <a:close/>
                </a:path>
              </a:pathLst>
            </a:custGeom>
            <a:blipFill>
              <a:blip r:embed="rId4"/>
              <a:stretch>
                <a:fillRect l="-497" r="-542" b="-31"/>
              </a:stretch>
            </a:blipFill>
          </p:spPr>
          <p:txBody>
            <a:bodyPr/>
            <a:lstStyle/>
            <a:p>
              <a:endParaRPr lang="de-DE"/>
            </a:p>
          </p:txBody>
        </p:sp>
      </p:grpSp>
      <p:grpSp>
        <p:nvGrpSpPr>
          <p:cNvPr id="6" name="Group 6"/>
          <p:cNvGrpSpPr/>
          <p:nvPr/>
        </p:nvGrpSpPr>
        <p:grpSpPr>
          <a:xfrm>
            <a:off x="15217422" y="8931126"/>
            <a:ext cx="2505394" cy="882583"/>
            <a:chOff x="0" y="0"/>
            <a:chExt cx="3340525" cy="1176777"/>
          </a:xfrm>
        </p:grpSpPr>
        <p:sp>
          <p:nvSpPr>
            <p:cNvPr id="7" name="Freeform 7"/>
            <p:cNvSpPr/>
            <p:nvPr/>
          </p:nvSpPr>
          <p:spPr>
            <a:xfrm>
              <a:off x="0" y="0"/>
              <a:ext cx="3340481" cy="1176782"/>
            </a:xfrm>
            <a:custGeom>
              <a:avLst/>
              <a:gdLst/>
              <a:ahLst/>
              <a:cxnLst/>
              <a:rect l="l" t="t" r="r" b="b"/>
              <a:pathLst>
                <a:path w="3340481" h="1176782">
                  <a:moveTo>
                    <a:pt x="0" y="0"/>
                  </a:moveTo>
                  <a:lnTo>
                    <a:pt x="3340481" y="0"/>
                  </a:lnTo>
                  <a:lnTo>
                    <a:pt x="3340481" y="1176782"/>
                  </a:lnTo>
                  <a:lnTo>
                    <a:pt x="0" y="1176782"/>
                  </a:lnTo>
                  <a:lnTo>
                    <a:pt x="0" y="0"/>
                  </a:lnTo>
                  <a:close/>
                </a:path>
              </a:pathLst>
            </a:custGeom>
            <a:blipFill>
              <a:blip r:embed="rId5"/>
              <a:stretch>
                <a:fillRect r="-1"/>
              </a:stretch>
            </a:blipFill>
          </p:spPr>
          <p:txBody>
            <a:bodyPr/>
            <a:lstStyle/>
            <a:p>
              <a:endParaRPr lang="de-DE"/>
            </a:p>
          </p:txBody>
        </p:sp>
      </p:grpSp>
      <p:grpSp>
        <p:nvGrpSpPr>
          <p:cNvPr id="8" name="Group 8"/>
          <p:cNvGrpSpPr/>
          <p:nvPr/>
        </p:nvGrpSpPr>
        <p:grpSpPr>
          <a:xfrm>
            <a:off x="546985" y="8862131"/>
            <a:ext cx="1846604" cy="1001881"/>
            <a:chOff x="0" y="0"/>
            <a:chExt cx="2462139" cy="1335841"/>
          </a:xfrm>
        </p:grpSpPr>
        <p:sp>
          <p:nvSpPr>
            <p:cNvPr id="9" name="Freeform 9"/>
            <p:cNvSpPr/>
            <p:nvPr/>
          </p:nvSpPr>
          <p:spPr>
            <a:xfrm>
              <a:off x="0" y="0"/>
              <a:ext cx="2462149" cy="1335786"/>
            </a:xfrm>
            <a:custGeom>
              <a:avLst/>
              <a:gdLst/>
              <a:ahLst/>
              <a:cxnLst/>
              <a:rect l="l" t="t" r="r" b="b"/>
              <a:pathLst>
                <a:path w="2462149" h="1335786">
                  <a:moveTo>
                    <a:pt x="0" y="0"/>
                  </a:moveTo>
                  <a:lnTo>
                    <a:pt x="2462149" y="0"/>
                  </a:lnTo>
                  <a:lnTo>
                    <a:pt x="2462149" y="1335786"/>
                  </a:lnTo>
                  <a:lnTo>
                    <a:pt x="0" y="1335786"/>
                  </a:lnTo>
                  <a:lnTo>
                    <a:pt x="0" y="0"/>
                  </a:lnTo>
                  <a:close/>
                </a:path>
              </a:pathLst>
            </a:custGeom>
            <a:blipFill>
              <a:blip r:embed="rId6"/>
              <a:stretch>
                <a:fillRect b="-4"/>
              </a:stretch>
            </a:blipFill>
          </p:spPr>
          <p:txBody>
            <a:bodyPr/>
            <a:lstStyle/>
            <a:p>
              <a:endParaRPr lang="de-DE"/>
            </a:p>
          </p:txBody>
        </p:sp>
      </p:grpSp>
      <p:grpSp>
        <p:nvGrpSpPr>
          <p:cNvPr id="10" name="Group 10"/>
          <p:cNvGrpSpPr/>
          <p:nvPr/>
        </p:nvGrpSpPr>
        <p:grpSpPr>
          <a:xfrm>
            <a:off x="610695" y="8441163"/>
            <a:ext cx="2323165" cy="1383184"/>
            <a:chOff x="0" y="0"/>
            <a:chExt cx="3097553" cy="1844245"/>
          </a:xfrm>
        </p:grpSpPr>
        <p:sp>
          <p:nvSpPr>
            <p:cNvPr id="11" name="Freeform 11" descr="S04 HTW Berlin Logo pos FARBIG RGB1"/>
            <p:cNvSpPr/>
            <p:nvPr/>
          </p:nvSpPr>
          <p:spPr>
            <a:xfrm>
              <a:off x="0" y="0"/>
              <a:ext cx="3097530" cy="1844294"/>
            </a:xfrm>
            <a:custGeom>
              <a:avLst/>
              <a:gdLst/>
              <a:ahLst/>
              <a:cxnLst/>
              <a:rect l="l" t="t" r="r" b="b"/>
              <a:pathLst>
                <a:path w="3097530" h="1844294">
                  <a:moveTo>
                    <a:pt x="0" y="0"/>
                  </a:moveTo>
                  <a:lnTo>
                    <a:pt x="3097530" y="0"/>
                  </a:lnTo>
                  <a:lnTo>
                    <a:pt x="3097530" y="1844294"/>
                  </a:lnTo>
                  <a:lnTo>
                    <a:pt x="0" y="1844294"/>
                  </a:lnTo>
                  <a:lnTo>
                    <a:pt x="0" y="0"/>
                  </a:lnTo>
                  <a:close/>
                </a:path>
              </a:pathLst>
            </a:custGeom>
            <a:blipFill>
              <a:blip r:embed="rId7"/>
              <a:stretch>
                <a:fillRect t="-35" b="-32"/>
              </a:stretch>
            </a:blipFill>
          </p:spPr>
          <p:txBody>
            <a:bodyPr/>
            <a:lstStyle/>
            <a:p>
              <a:endParaRPr lang="de-DE"/>
            </a:p>
          </p:txBody>
        </p:sp>
      </p:grpSp>
      <p:sp>
        <p:nvSpPr>
          <p:cNvPr id="12" name="Freeform 12"/>
          <p:cNvSpPr/>
          <p:nvPr/>
        </p:nvSpPr>
        <p:spPr>
          <a:xfrm>
            <a:off x="-9529" y="648963"/>
            <a:ext cx="18294001" cy="7832312"/>
          </a:xfrm>
          <a:custGeom>
            <a:avLst/>
            <a:gdLst/>
            <a:ahLst/>
            <a:cxnLst/>
            <a:rect l="l" t="t" r="r" b="b"/>
            <a:pathLst>
              <a:path w="18294001" h="7832312">
                <a:moveTo>
                  <a:pt x="0" y="0"/>
                </a:moveTo>
                <a:lnTo>
                  <a:pt x="18294001" y="0"/>
                </a:lnTo>
                <a:lnTo>
                  <a:pt x="18294001" y="7832312"/>
                </a:lnTo>
                <a:lnTo>
                  <a:pt x="0" y="78323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DE"/>
          </a:p>
        </p:txBody>
      </p:sp>
      <p:sp>
        <p:nvSpPr>
          <p:cNvPr id="13" name="TextBox 13"/>
          <p:cNvSpPr txBox="1"/>
          <p:nvPr/>
        </p:nvSpPr>
        <p:spPr>
          <a:xfrm>
            <a:off x="588565" y="1436884"/>
            <a:ext cx="8466972" cy="346911"/>
          </a:xfrm>
          <a:prstGeom prst="rect">
            <a:avLst/>
          </a:prstGeom>
        </p:spPr>
        <p:txBody>
          <a:bodyPr lIns="0" tIns="0" rIns="0" bIns="0" rtlCol="0" anchor="t">
            <a:spAutoFit/>
          </a:bodyPr>
          <a:lstStyle/>
          <a:p>
            <a:pPr algn="l">
              <a:lnSpc>
                <a:spcPts val="4374"/>
              </a:lnSpc>
            </a:pPr>
            <a:r>
              <a:rPr lang="en-US" sz="4051">
                <a:solidFill>
                  <a:srgbClr val="00285A"/>
                </a:solidFill>
                <a:latin typeface="Roboto Bold"/>
              </a:rPr>
              <a:t>Beispiel: Social Media Filter</a:t>
            </a:r>
          </a:p>
        </p:txBody>
      </p:sp>
      <p:sp>
        <p:nvSpPr>
          <p:cNvPr id="14" name="TextBox 14"/>
          <p:cNvSpPr txBox="1"/>
          <p:nvPr/>
        </p:nvSpPr>
        <p:spPr>
          <a:xfrm>
            <a:off x="594233" y="7432403"/>
            <a:ext cx="8552745" cy="1029102"/>
          </a:xfrm>
          <a:prstGeom prst="rect">
            <a:avLst/>
          </a:prstGeom>
        </p:spPr>
        <p:txBody>
          <a:bodyPr lIns="0" tIns="0" rIns="0" bIns="0" rtlCol="0" anchor="t">
            <a:spAutoFit/>
          </a:bodyPr>
          <a:lstStyle/>
          <a:p>
            <a:pPr algn="l">
              <a:lnSpc>
                <a:spcPts val="1620"/>
              </a:lnSpc>
            </a:pPr>
            <a:r>
              <a:rPr lang="en-US" sz="1500" u="sng">
                <a:solidFill>
                  <a:srgbClr val="0000FF"/>
                </a:solidFill>
                <a:latin typeface="Roboto Bold"/>
                <a:hlinkClick r:id="rId10" tooltip="https://flickr.com/photos/151691693@N02/43252259172"/>
              </a:rPr>
              <a:t>snapchat filter</a:t>
            </a:r>
            <a:r>
              <a:rPr lang="en-US" sz="1500" u="sng">
                <a:solidFill>
                  <a:srgbClr val="0000FF"/>
                </a:solidFill>
                <a:latin typeface="Roboto"/>
                <a:hlinkClick r:id="rId10" tooltip="https://flickr.com/photos/151691693@N02/43252259172"/>
              </a:rPr>
              <a:t> </a:t>
            </a:r>
            <a:r>
              <a:rPr lang="en-US" sz="1500">
                <a:solidFill>
                  <a:srgbClr val="00285A"/>
                </a:solidFill>
                <a:latin typeface="Roboto"/>
              </a:rPr>
              <a:t>von </a:t>
            </a:r>
            <a:r>
              <a:rPr lang="en-US" sz="1500" u="sng">
                <a:solidFill>
                  <a:srgbClr val="0000FF"/>
                </a:solidFill>
                <a:latin typeface="Roboto Bold"/>
                <a:hlinkClick r:id="rId11" tooltip="https://www.flickr.com/people/stockcatalog/"/>
              </a:rPr>
              <a:t>Stock Catalog</a:t>
            </a:r>
            <a:r>
              <a:rPr lang="en-US" sz="1500">
                <a:solidFill>
                  <a:srgbClr val="00285A"/>
                </a:solidFill>
                <a:latin typeface="Roboto"/>
              </a:rPr>
              <a:t> lizensiert unter </a:t>
            </a:r>
            <a:r>
              <a:rPr lang="en-US" sz="1500" u="sng">
                <a:solidFill>
                  <a:srgbClr val="0000FF"/>
                </a:solidFill>
                <a:latin typeface="Roboto Bold"/>
                <a:hlinkClick r:id="rId12" tooltip="https://creativecommons.org/licenses/by/2.0/"/>
              </a:rPr>
              <a:t>CC BY 2.0</a:t>
            </a:r>
          </a:p>
          <a:p>
            <a:pPr algn="l">
              <a:lnSpc>
                <a:spcPts val="1620"/>
              </a:lnSpc>
            </a:pPr>
            <a:endParaRPr lang="en-US" sz="1500" u="sng">
              <a:solidFill>
                <a:srgbClr val="0000FF"/>
              </a:solidFill>
              <a:latin typeface="Roboto Bold"/>
              <a:hlinkClick r:id="rId12" tooltip="https://creativecommons.org/licenses/by/2.0/"/>
            </a:endParaRPr>
          </a:p>
        </p:txBody>
      </p:sp>
      <p:grpSp>
        <p:nvGrpSpPr>
          <p:cNvPr id="15" name="Group 15"/>
          <p:cNvGrpSpPr/>
          <p:nvPr/>
        </p:nvGrpSpPr>
        <p:grpSpPr>
          <a:xfrm>
            <a:off x="7310056" y="2071705"/>
            <a:ext cx="3936617" cy="7228158"/>
            <a:chOff x="0" y="0"/>
            <a:chExt cx="5248823" cy="9637544"/>
          </a:xfrm>
        </p:grpSpPr>
        <p:sp>
          <p:nvSpPr>
            <p:cNvPr id="16" name="Freeform 16"/>
            <p:cNvSpPr/>
            <p:nvPr/>
          </p:nvSpPr>
          <p:spPr>
            <a:xfrm>
              <a:off x="0" y="0"/>
              <a:ext cx="5248783" cy="9637522"/>
            </a:xfrm>
            <a:custGeom>
              <a:avLst/>
              <a:gdLst/>
              <a:ahLst/>
              <a:cxnLst/>
              <a:rect l="l" t="t" r="r" b="b"/>
              <a:pathLst>
                <a:path w="5248783" h="9637522">
                  <a:moveTo>
                    <a:pt x="0" y="0"/>
                  </a:moveTo>
                  <a:lnTo>
                    <a:pt x="5248783" y="0"/>
                  </a:lnTo>
                  <a:lnTo>
                    <a:pt x="5248783" y="9637522"/>
                  </a:lnTo>
                  <a:lnTo>
                    <a:pt x="0" y="9637522"/>
                  </a:lnTo>
                  <a:lnTo>
                    <a:pt x="0" y="0"/>
                  </a:lnTo>
                  <a:close/>
                </a:path>
              </a:pathLst>
            </a:custGeom>
            <a:blipFill>
              <a:blip r:embed="rId13"/>
              <a:stretch>
                <a:fillRect/>
              </a:stretch>
            </a:blipFill>
          </p:spPr>
          <p:txBody>
            <a:bodyPr/>
            <a:lstStyle/>
            <a:p>
              <a:endParaRPr lang="de-DE"/>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866754" y="8913483"/>
            <a:ext cx="2489672" cy="899177"/>
            <a:chOff x="0" y="0"/>
            <a:chExt cx="3319563" cy="1198903"/>
          </a:xfrm>
        </p:grpSpPr>
        <p:sp>
          <p:nvSpPr>
            <p:cNvPr id="3" name="Freeform 3"/>
            <p:cNvSpPr/>
            <p:nvPr/>
          </p:nvSpPr>
          <p:spPr>
            <a:xfrm>
              <a:off x="0" y="0"/>
              <a:ext cx="3319526" cy="1198880"/>
            </a:xfrm>
            <a:custGeom>
              <a:avLst/>
              <a:gdLst/>
              <a:ahLst/>
              <a:cxnLst/>
              <a:rect l="l" t="t" r="r" b="b"/>
              <a:pathLst>
                <a:path w="3319526" h="1198880">
                  <a:moveTo>
                    <a:pt x="0" y="0"/>
                  </a:moveTo>
                  <a:lnTo>
                    <a:pt x="3319526" y="0"/>
                  </a:lnTo>
                  <a:lnTo>
                    <a:pt x="3319526" y="1198880"/>
                  </a:lnTo>
                  <a:lnTo>
                    <a:pt x="0" y="1198880"/>
                  </a:lnTo>
                  <a:lnTo>
                    <a:pt x="0" y="0"/>
                  </a:lnTo>
                  <a:close/>
                </a:path>
              </a:pathLst>
            </a:custGeom>
            <a:blipFill>
              <a:blip r:embed="rId2"/>
              <a:stretch>
                <a:fillRect t="-198" r="-1" b="-200"/>
              </a:stretch>
            </a:blipFill>
          </p:spPr>
          <p:txBody>
            <a:bodyPr/>
            <a:lstStyle/>
            <a:p>
              <a:endParaRPr lang="de-DE"/>
            </a:p>
          </p:txBody>
        </p:sp>
      </p:grpSp>
      <p:grpSp>
        <p:nvGrpSpPr>
          <p:cNvPr id="4" name="Group 4"/>
          <p:cNvGrpSpPr/>
          <p:nvPr/>
        </p:nvGrpSpPr>
        <p:grpSpPr>
          <a:xfrm>
            <a:off x="16261372" y="8914557"/>
            <a:ext cx="102535" cy="90611"/>
            <a:chOff x="0" y="0"/>
            <a:chExt cx="136713" cy="120815"/>
          </a:xfrm>
        </p:grpSpPr>
        <p:sp>
          <p:nvSpPr>
            <p:cNvPr id="5" name="Freeform 5"/>
            <p:cNvSpPr/>
            <p:nvPr/>
          </p:nvSpPr>
          <p:spPr>
            <a:xfrm>
              <a:off x="0" y="0"/>
              <a:ext cx="136652" cy="120777"/>
            </a:xfrm>
            <a:custGeom>
              <a:avLst/>
              <a:gdLst/>
              <a:ahLst/>
              <a:cxnLst/>
              <a:rect l="l" t="t" r="r" b="b"/>
              <a:pathLst>
                <a:path w="136652" h="120777">
                  <a:moveTo>
                    <a:pt x="0" y="0"/>
                  </a:moveTo>
                  <a:lnTo>
                    <a:pt x="136652" y="0"/>
                  </a:lnTo>
                  <a:lnTo>
                    <a:pt x="136652" y="120777"/>
                  </a:lnTo>
                  <a:lnTo>
                    <a:pt x="0" y="120777"/>
                  </a:lnTo>
                  <a:lnTo>
                    <a:pt x="0" y="0"/>
                  </a:lnTo>
                  <a:close/>
                </a:path>
              </a:pathLst>
            </a:custGeom>
            <a:blipFill>
              <a:blip r:embed="rId3"/>
              <a:stretch>
                <a:fillRect l="-497" r="-542" b="-31"/>
              </a:stretch>
            </a:blipFill>
          </p:spPr>
          <p:txBody>
            <a:bodyPr/>
            <a:lstStyle/>
            <a:p>
              <a:endParaRPr lang="de-DE"/>
            </a:p>
          </p:txBody>
        </p:sp>
      </p:grpSp>
      <p:grpSp>
        <p:nvGrpSpPr>
          <p:cNvPr id="6" name="Group 6"/>
          <p:cNvGrpSpPr/>
          <p:nvPr/>
        </p:nvGrpSpPr>
        <p:grpSpPr>
          <a:xfrm>
            <a:off x="15217422" y="8931126"/>
            <a:ext cx="2505394" cy="882583"/>
            <a:chOff x="0" y="0"/>
            <a:chExt cx="3340525" cy="1176777"/>
          </a:xfrm>
        </p:grpSpPr>
        <p:sp>
          <p:nvSpPr>
            <p:cNvPr id="7" name="Freeform 7"/>
            <p:cNvSpPr/>
            <p:nvPr/>
          </p:nvSpPr>
          <p:spPr>
            <a:xfrm>
              <a:off x="0" y="0"/>
              <a:ext cx="3340481" cy="1176782"/>
            </a:xfrm>
            <a:custGeom>
              <a:avLst/>
              <a:gdLst/>
              <a:ahLst/>
              <a:cxnLst/>
              <a:rect l="l" t="t" r="r" b="b"/>
              <a:pathLst>
                <a:path w="3340481" h="1176782">
                  <a:moveTo>
                    <a:pt x="0" y="0"/>
                  </a:moveTo>
                  <a:lnTo>
                    <a:pt x="3340481" y="0"/>
                  </a:lnTo>
                  <a:lnTo>
                    <a:pt x="3340481" y="1176782"/>
                  </a:lnTo>
                  <a:lnTo>
                    <a:pt x="0" y="1176782"/>
                  </a:lnTo>
                  <a:lnTo>
                    <a:pt x="0" y="0"/>
                  </a:lnTo>
                  <a:close/>
                </a:path>
              </a:pathLst>
            </a:custGeom>
            <a:blipFill>
              <a:blip r:embed="rId4"/>
              <a:stretch>
                <a:fillRect r="-1"/>
              </a:stretch>
            </a:blipFill>
          </p:spPr>
          <p:txBody>
            <a:bodyPr/>
            <a:lstStyle/>
            <a:p>
              <a:endParaRPr lang="de-DE"/>
            </a:p>
          </p:txBody>
        </p:sp>
      </p:grpSp>
      <p:grpSp>
        <p:nvGrpSpPr>
          <p:cNvPr id="8" name="Group 8"/>
          <p:cNvGrpSpPr/>
          <p:nvPr/>
        </p:nvGrpSpPr>
        <p:grpSpPr>
          <a:xfrm>
            <a:off x="546985" y="8862131"/>
            <a:ext cx="1846604" cy="1001881"/>
            <a:chOff x="0" y="0"/>
            <a:chExt cx="2462139" cy="1335841"/>
          </a:xfrm>
        </p:grpSpPr>
        <p:sp>
          <p:nvSpPr>
            <p:cNvPr id="9" name="Freeform 9"/>
            <p:cNvSpPr/>
            <p:nvPr/>
          </p:nvSpPr>
          <p:spPr>
            <a:xfrm>
              <a:off x="0" y="0"/>
              <a:ext cx="2462149" cy="1335786"/>
            </a:xfrm>
            <a:custGeom>
              <a:avLst/>
              <a:gdLst/>
              <a:ahLst/>
              <a:cxnLst/>
              <a:rect l="l" t="t" r="r" b="b"/>
              <a:pathLst>
                <a:path w="2462149" h="1335786">
                  <a:moveTo>
                    <a:pt x="0" y="0"/>
                  </a:moveTo>
                  <a:lnTo>
                    <a:pt x="2462149" y="0"/>
                  </a:lnTo>
                  <a:lnTo>
                    <a:pt x="2462149" y="1335786"/>
                  </a:lnTo>
                  <a:lnTo>
                    <a:pt x="0" y="1335786"/>
                  </a:lnTo>
                  <a:lnTo>
                    <a:pt x="0" y="0"/>
                  </a:lnTo>
                  <a:close/>
                </a:path>
              </a:pathLst>
            </a:custGeom>
            <a:blipFill>
              <a:blip r:embed="rId5"/>
              <a:stretch>
                <a:fillRect b="-4"/>
              </a:stretch>
            </a:blipFill>
          </p:spPr>
          <p:txBody>
            <a:bodyPr/>
            <a:lstStyle/>
            <a:p>
              <a:endParaRPr lang="de-DE"/>
            </a:p>
          </p:txBody>
        </p:sp>
      </p:grpSp>
      <p:grpSp>
        <p:nvGrpSpPr>
          <p:cNvPr id="10" name="Group 10"/>
          <p:cNvGrpSpPr/>
          <p:nvPr/>
        </p:nvGrpSpPr>
        <p:grpSpPr>
          <a:xfrm>
            <a:off x="610695" y="8441163"/>
            <a:ext cx="2323165" cy="1383184"/>
            <a:chOff x="0" y="0"/>
            <a:chExt cx="3097553" cy="1844245"/>
          </a:xfrm>
        </p:grpSpPr>
        <p:sp>
          <p:nvSpPr>
            <p:cNvPr id="11" name="Freeform 11" descr="S04 HTW Berlin Logo pos FARBIG RGB1"/>
            <p:cNvSpPr/>
            <p:nvPr/>
          </p:nvSpPr>
          <p:spPr>
            <a:xfrm>
              <a:off x="0" y="0"/>
              <a:ext cx="3097530" cy="1844294"/>
            </a:xfrm>
            <a:custGeom>
              <a:avLst/>
              <a:gdLst/>
              <a:ahLst/>
              <a:cxnLst/>
              <a:rect l="l" t="t" r="r" b="b"/>
              <a:pathLst>
                <a:path w="3097530" h="1844294">
                  <a:moveTo>
                    <a:pt x="0" y="0"/>
                  </a:moveTo>
                  <a:lnTo>
                    <a:pt x="3097530" y="0"/>
                  </a:lnTo>
                  <a:lnTo>
                    <a:pt x="3097530" y="1844294"/>
                  </a:lnTo>
                  <a:lnTo>
                    <a:pt x="0" y="1844294"/>
                  </a:lnTo>
                  <a:lnTo>
                    <a:pt x="0" y="0"/>
                  </a:lnTo>
                  <a:close/>
                </a:path>
              </a:pathLst>
            </a:custGeom>
            <a:blipFill>
              <a:blip r:embed="rId6"/>
              <a:stretch>
                <a:fillRect t="-35" b="-32"/>
              </a:stretch>
            </a:blipFill>
          </p:spPr>
          <p:txBody>
            <a:bodyPr/>
            <a:lstStyle/>
            <a:p>
              <a:endParaRPr lang="de-DE"/>
            </a:p>
          </p:txBody>
        </p:sp>
      </p:grpSp>
      <p:sp>
        <p:nvSpPr>
          <p:cNvPr id="12" name="Freeform 12"/>
          <p:cNvSpPr/>
          <p:nvPr/>
        </p:nvSpPr>
        <p:spPr>
          <a:xfrm>
            <a:off x="-9529" y="648963"/>
            <a:ext cx="18294001" cy="7832312"/>
          </a:xfrm>
          <a:custGeom>
            <a:avLst/>
            <a:gdLst/>
            <a:ahLst/>
            <a:cxnLst/>
            <a:rect l="l" t="t" r="r" b="b"/>
            <a:pathLst>
              <a:path w="18294001" h="7832312">
                <a:moveTo>
                  <a:pt x="0" y="0"/>
                </a:moveTo>
                <a:lnTo>
                  <a:pt x="18294001" y="0"/>
                </a:lnTo>
                <a:lnTo>
                  <a:pt x="18294001" y="7832312"/>
                </a:lnTo>
                <a:lnTo>
                  <a:pt x="0" y="78323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13" name="TextBox 13"/>
          <p:cNvSpPr txBox="1"/>
          <p:nvPr/>
        </p:nvSpPr>
        <p:spPr>
          <a:xfrm>
            <a:off x="588565" y="1436884"/>
            <a:ext cx="8466972" cy="537991"/>
          </a:xfrm>
          <a:prstGeom prst="rect">
            <a:avLst/>
          </a:prstGeom>
        </p:spPr>
        <p:txBody>
          <a:bodyPr lIns="0" tIns="0" rIns="0" bIns="0" rtlCol="0" anchor="t">
            <a:spAutoFit/>
          </a:bodyPr>
          <a:lstStyle/>
          <a:p>
            <a:pPr algn="l">
              <a:lnSpc>
                <a:spcPts val="4374"/>
              </a:lnSpc>
            </a:pPr>
            <a:r>
              <a:rPr lang="en-US" sz="4051">
                <a:solidFill>
                  <a:srgbClr val="00285A"/>
                </a:solidFill>
                <a:latin typeface="Roboto Bold"/>
              </a:rPr>
              <a:t>Beispiel: Assistenzsysteme</a:t>
            </a:r>
          </a:p>
        </p:txBody>
      </p:sp>
      <p:grpSp>
        <p:nvGrpSpPr>
          <p:cNvPr id="14" name="Group 14"/>
          <p:cNvGrpSpPr/>
          <p:nvPr/>
        </p:nvGrpSpPr>
        <p:grpSpPr>
          <a:xfrm>
            <a:off x="1150966" y="2407778"/>
            <a:ext cx="8242400" cy="5475465"/>
            <a:chOff x="0" y="0"/>
            <a:chExt cx="10989867" cy="7300620"/>
          </a:xfrm>
        </p:grpSpPr>
        <p:sp>
          <p:nvSpPr>
            <p:cNvPr id="15" name="Freeform 15"/>
            <p:cNvSpPr/>
            <p:nvPr/>
          </p:nvSpPr>
          <p:spPr>
            <a:xfrm>
              <a:off x="0" y="0"/>
              <a:ext cx="10989818" cy="7300595"/>
            </a:xfrm>
            <a:custGeom>
              <a:avLst/>
              <a:gdLst/>
              <a:ahLst/>
              <a:cxnLst/>
              <a:rect l="l" t="t" r="r" b="b"/>
              <a:pathLst>
                <a:path w="10989818" h="7300595">
                  <a:moveTo>
                    <a:pt x="0" y="0"/>
                  </a:moveTo>
                  <a:lnTo>
                    <a:pt x="10989818" y="0"/>
                  </a:lnTo>
                  <a:lnTo>
                    <a:pt x="10989818" y="7300595"/>
                  </a:lnTo>
                  <a:lnTo>
                    <a:pt x="0" y="7300595"/>
                  </a:lnTo>
                  <a:lnTo>
                    <a:pt x="0" y="0"/>
                  </a:lnTo>
                  <a:close/>
                </a:path>
              </a:pathLst>
            </a:custGeom>
            <a:blipFill>
              <a:blip r:embed="rId9"/>
              <a:stretch>
                <a:fillRect l="-44" r="-44"/>
              </a:stretch>
            </a:blipFill>
          </p:spPr>
          <p:txBody>
            <a:bodyPr/>
            <a:lstStyle/>
            <a:p>
              <a:endParaRPr lang="de-DE"/>
            </a:p>
          </p:txBody>
        </p:sp>
      </p:grpSp>
      <p:grpSp>
        <p:nvGrpSpPr>
          <p:cNvPr id="16" name="Group 16"/>
          <p:cNvGrpSpPr/>
          <p:nvPr/>
        </p:nvGrpSpPr>
        <p:grpSpPr>
          <a:xfrm>
            <a:off x="9633221" y="2407778"/>
            <a:ext cx="7446633" cy="5475465"/>
            <a:chOff x="0" y="0"/>
            <a:chExt cx="9928844" cy="7300620"/>
          </a:xfrm>
        </p:grpSpPr>
        <p:sp>
          <p:nvSpPr>
            <p:cNvPr id="17" name="Freeform 17"/>
            <p:cNvSpPr/>
            <p:nvPr/>
          </p:nvSpPr>
          <p:spPr>
            <a:xfrm>
              <a:off x="0" y="0"/>
              <a:ext cx="9928860" cy="7300595"/>
            </a:xfrm>
            <a:custGeom>
              <a:avLst/>
              <a:gdLst/>
              <a:ahLst/>
              <a:cxnLst/>
              <a:rect l="l" t="t" r="r" b="b"/>
              <a:pathLst>
                <a:path w="9928860" h="7300595">
                  <a:moveTo>
                    <a:pt x="0" y="0"/>
                  </a:moveTo>
                  <a:lnTo>
                    <a:pt x="9928860" y="0"/>
                  </a:lnTo>
                  <a:lnTo>
                    <a:pt x="9928860" y="7300595"/>
                  </a:lnTo>
                  <a:lnTo>
                    <a:pt x="0" y="7300595"/>
                  </a:lnTo>
                  <a:lnTo>
                    <a:pt x="0" y="0"/>
                  </a:lnTo>
                  <a:close/>
                </a:path>
              </a:pathLst>
            </a:custGeom>
            <a:blipFill>
              <a:blip r:embed="rId10"/>
              <a:stretch>
                <a:fillRect/>
              </a:stretch>
            </a:blipFill>
          </p:spPr>
          <p:txBody>
            <a:bodyPr/>
            <a:lstStyle/>
            <a:p>
              <a:endParaRPr lang="de-DE"/>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866754" y="8913483"/>
            <a:ext cx="2489672" cy="899177"/>
            <a:chOff x="0" y="0"/>
            <a:chExt cx="3319563" cy="1198903"/>
          </a:xfrm>
        </p:grpSpPr>
        <p:sp>
          <p:nvSpPr>
            <p:cNvPr id="3" name="Freeform 3"/>
            <p:cNvSpPr/>
            <p:nvPr/>
          </p:nvSpPr>
          <p:spPr>
            <a:xfrm>
              <a:off x="0" y="0"/>
              <a:ext cx="3319526" cy="1198880"/>
            </a:xfrm>
            <a:custGeom>
              <a:avLst/>
              <a:gdLst/>
              <a:ahLst/>
              <a:cxnLst/>
              <a:rect l="l" t="t" r="r" b="b"/>
              <a:pathLst>
                <a:path w="3319526" h="1198880">
                  <a:moveTo>
                    <a:pt x="0" y="0"/>
                  </a:moveTo>
                  <a:lnTo>
                    <a:pt x="3319526" y="0"/>
                  </a:lnTo>
                  <a:lnTo>
                    <a:pt x="3319526" y="1198880"/>
                  </a:lnTo>
                  <a:lnTo>
                    <a:pt x="0" y="1198880"/>
                  </a:lnTo>
                  <a:lnTo>
                    <a:pt x="0" y="0"/>
                  </a:lnTo>
                  <a:close/>
                </a:path>
              </a:pathLst>
            </a:custGeom>
            <a:blipFill>
              <a:blip r:embed="rId2"/>
              <a:stretch>
                <a:fillRect t="-198" r="-1" b="-200"/>
              </a:stretch>
            </a:blipFill>
          </p:spPr>
          <p:txBody>
            <a:bodyPr/>
            <a:lstStyle/>
            <a:p>
              <a:endParaRPr lang="de-DE"/>
            </a:p>
          </p:txBody>
        </p:sp>
      </p:grpSp>
      <p:grpSp>
        <p:nvGrpSpPr>
          <p:cNvPr id="4" name="Group 4"/>
          <p:cNvGrpSpPr/>
          <p:nvPr/>
        </p:nvGrpSpPr>
        <p:grpSpPr>
          <a:xfrm>
            <a:off x="16261372" y="8914557"/>
            <a:ext cx="102535" cy="90611"/>
            <a:chOff x="0" y="0"/>
            <a:chExt cx="136713" cy="120815"/>
          </a:xfrm>
        </p:grpSpPr>
        <p:sp>
          <p:nvSpPr>
            <p:cNvPr id="5" name="Freeform 5"/>
            <p:cNvSpPr/>
            <p:nvPr/>
          </p:nvSpPr>
          <p:spPr>
            <a:xfrm>
              <a:off x="0" y="0"/>
              <a:ext cx="136652" cy="120777"/>
            </a:xfrm>
            <a:custGeom>
              <a:avLst/>
              <a:gdLst/>
              <a:ahLst/>
              <a:cxnLst/>
              <a:rect l="l" t="t" r="r" b="b"/>
              <a:pathLst>
                <a:path w="136652" h="120777">
                  <a:moveTo>
                    <a:pt x="0" y="0"/>
                  </a:moveTo>
                  <a:lnTo>
                    <a:pt x="136652" y="0"/>
                  </a:lnTo>
                  <a:lnTo>
                    <a:pt x="136652" y="120777"/>
                  </a:lnTo>
                  <a:lnTo>
                    <a:pt x="0" y="120777"/>
                  </a:lnTo>
                  <a:lnTo>
                    <a:pt x="0" y="0"/>
                  </a:lnTo>
                  <a:close/>
                </a:path>
              </a:pathLst>
            </a:custGeom>
            <a:blipFill>
              <a:blip r:embed="rId3"/>
              <a:stretch>
                <a:fillRect l="-497" r="-542" b="-31"/>
              </a:stretch>
            </a:blipFill>
          </p:spPr>
          <p:txBody>
            <a:bodyPr/>
            <a:lstStyle/>
            <a:p>
              <a:endParaRPr lang="de-DE"/>
            </a:p>
          </p:txBody>
        </p:sp>
      </p:grpSp>
      <p:grpSp>
        <p:nvGrpSpPr>
          <p:cNvPr id="6" name="Group 6"/>
          <p:cNvGrpSpPr/>
          <p:nvPr/>
        </p:nvGrpSpPr>
        <p:grpSpPr>
          <a:xfrm>
            <a:off x="15217422" y="8931126"/>
            <a:ext cx="2505394" cy="882583"/>
            <a:chOff x="0" y="0"/>
            <a:chExt cx="3340525" cy="1176777"/>
          </a:xfrm>
        </p:grpSpPr>
        <p:sp>
          <p:nvSpPr>
            <p:cNvPr id="7" name="Freeform 7"/>
            <p:cNvSpPr/>
            <p:nvPr/>
          </p:nvSpPr>
          <p:spPr>
            <a:xfrm>
              <a:off x="0" y="0"/>
              <a:ext cx="3340481" cy="1176782"/>
            </a:xfrm>
            <a:custGeom>
              <a:avLst/>
              <a:gdLst/>
              <a:ahLst/>
              <a:cxnLst/>
              <a:rect l="l" t="t" r="r" b="b"/>
              <a:pathLst>
                <a:path w="3340481" h="1176782">
                  <a:moveTo>
                    <a:pt x="0" y="0"/>
                  </a:moveTo>
                  <a:lnTo>
                    <a:pt x="3340481" y="0"/>
                  </a:lnTo>
                  <a:lnTo>
                    <a:pt x="3340481" y="1176782"/>
                  </a:lnTo>
                  <a:lnTo>
                    <a:pt x="0" y="1176782"/>
                  </a:lnTo>
                  <a:lnTo>
                    <a:pt x="0" y="0"/>
                  </a:lnTo>
                  <a:close/>
                </a:path>
              </a:pathLst>
            </a:custGeom>
            <a:blipFill>
              <a:blip r:embed="rId4"/>
              <a:stretch>
                <a:fillRect r="-1"/>
              </a:stretch>
            </a:blipFill>
          </p:spPr>
          <p:txBody>
            <a:bodyPr/>
            <a:lstStyle/>
            <a:p>
              <a:endParaRPr lang="de-DE"/>
            </a:p>
          </p:txBody>
        </p:sp>
      </p:grpSp>
      <p:grpSp>
        <p:nvGrpSpPr>
          <p:cNvPr id="8" name="Group 8"/>
          <p:cNvGrpSpPr/>
          <p:nvPr/>
        </p:nvGrpSpPr>
        <p:grpSpPr>
          <a:xfrm>
            <a:off x="546985" y="8862131"/>
            <a:ext cx="1846604" cy="1001881"/>
            <a:chOff x="0" y="0"/>
            <a:chExt cx="2462139" cy="1335841"/>
          </a:xfrm>
        </p:grpSpPr>
        <p:sp>
          <p:nvSpPr>
            <p:cNvPr id="9" name="Freeform 9"/>
            <p:cNvSpPr/>
            <p:nvPr/>
          </p:nvSpPr>
          <p:spPr>
            <a:xfrm>
              <a:off x="0" y="0"/>
              <a:ext cx="2462149" cy="1335786"/>
            </a:xfrm>
            <a:custGeom>
              <a:avLst/>
              <a:gdLst/>
              <a:ahLst/>
              <a:cxnLst/>
              <a:rect l="l" t="t" r="r" b="b"/>
              <a:pathLst>
                <a:path w="2462149" h="1335786">
                  <a:moveTo>
                    <a:pt x="0" y="0"/>
                  </a:moveTo>
                  <a:lnTo>
                    <a:pt x="2462149" y="0"/>
                  </a:lnTo>
                  <a:lnTo>
                    <a:pt x="2462149" y="1335786"/>
                  </a:lnTo>
                  <a:lnTo>
                    <a:pt x="0" y="1335786"/>
                  </a:lnTo>
                  <a:lnTo>
                    <a:pt x="0" y="0"/>
                  </a:lnTo>
                  <a:close/>
                </a:path>
              </a:pathLst>
            </a:custGeom>
            <a:blipFill>
              <a:blip r:embed="rId5"/>
              <a:stretch>
                <a:fillRect b="-4"/>
              </a:stretch>
            </a:blipFill>
          </p:spPr>
          <p:txBody>
            <a:bodyPr/>
            <a:lstStyle/>
            <a:p>
              <a:endParaRPr lang="de-DE"/>
            </a:p>
          </p:txBody>
        </p:sp>
      </p:grpSp>
      <p:grpSp>
        <p:nvGrpSpPr>
          <p:cNvPr id="10" name="Group 10"/>
          <p:cNvGrpSpPr/>
          <p:nvPr/>
        </p:nvGrpSpPr>
        <p:grpSpPr>
          <a:xfrm>
            <a:off x="610695" y="8441163"/>
            <a:ext cx="2323165" cy="1383184"/>
            <a:chOff x="0" y="0"/>
            <a:chExt cx="3097553" cy="1844245"/>
          </a:xfrm>
        </p:grpSpPr>
        <p:sp>
          <p:nvSpPr>
            <p:cNvPr id="11" name="Freeform 11" descr="S04 HTW Berlin Logo pos FARBIG RGB1"/>
            <p:cNvSpPr/>
            <p:nvPr/>
          </p:nvSpPr>
          <p:spPr>
            <a:xfrm>
              <a:off x="0" y="0"/>
              <a:ext cx="3097530" cy="1844294"/>
            </a:xfrm>
            <a:custGeom>
              <a:avLst/>
              <a:gdLst/>
              <a:ahLst/>
              <a:cxnLst/>
              <a:rect l="l" t="t" r="r" b="b"/>
              <a:pathLst>
                <a:path w="3097530" h="1844294">
                  <a:moveTo>
                    <a:pt x="0" y="0"/>
                  </a:moveTo>
                  <a:lnTo>
                    <a:pt x="3097530" y="0"/>
                  </a:lnTo>
                  <a:lnTo>
                    <a:pt x="3097530" y="1844294"/>
                  </a:lnTo>
                  <a:lnTo>
                    <a:pt x="0" y="1844294"/>
                  </a:lnTo>
                  <a:lnTo>
                    <a:pt x="0" y="0"/>
                  </a:lnTo>
                  <a:close/>
                </a:path>
              </a:pathLst>
            </a:custGeom>
            <a:blipFill>
              <a:blip r:embed="rId6"/>
              <a:stretch>
                <a:fillRect t="-35" b="-32"/>
              </a:stretch>
            </a:blipFill>
          </p:spPr>
          <p:txBody>
            <a:bodyPr/>
            <a:lstStyle/>
            <a:p>
              <a:endParaRPr lang="de-DE"/>
            </a:p>
          </p:txBody>
        </p:sp>
      </p:grpSp>
      <p:sp>
        <p:nvSpPr>
          <p:cNvPr id="12" name="Freeform 12"/>
          <p:cNvSpPr/>
          <p:nvPr/>
        </p:nvSpPr>
        <p:spPr>
          <a:xfrm>
            <a:off x="-9529" y="648963"/>
            <a:ext cx="18294001" cy="7832312"/>
          </a:xfrm>
          <a:custGeom>
            <a:avLst/>
            <a:gdLst/>
            <a:ahLst/>
            <a:cxnLst/>
            <a:rect l="l" t="t" r="r" b="b"/>
            <a:pathLst>
              <a:path w="18294001" h="7832312">
                <a:moveTo>
                  <a:pt x="0" y="0"/>
                </a:moveTo>
                <a:lnTo>
                  <a:pt x="18294001" y="0"/>
                </a:lnTo>
                <a:lnTo>
                  <a:pt x="18294001" y="7832312"/>
                </a:lnTo>
                <a:lnTo>
                  <a:pt x="0" y="78323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13" name="TextBox 13"/>
          <p:cNvSpPr txBox="1"/>
          <p:nvPr/>
        </p:nvSpPr>
        <p:spPr>
          <a:xfrm>
            <a:off x="588565" y="1436884"/>
            <a:ext cx="8466972" cy="346911"/>
          </a:xfrm>
          <a:prstGeom prst="rect">
            <a:avLst/>
          </a:prstGeom>
        </p:spPr>
        <p:txBody>
          <a:bodyPr lIns="0" tIns="0" rIns="0" bIns="0" rtlCol="0" anchor="t">
            <a:spAutoFit/>
          </a:bodyPr>
          <a:lstStyle/>
          <a:p>
            <a:pPr algn="l">
              <a:lnSpc>
                <a:spcPts val="4374"/>
              </a:lnSpc>
            </a:pPr>
            <a:r>
              <a:rPr lang="en-US" sz="4051">
                <a:solidFill>
                  <a:srgbClr val="00285A"/>
                </a:solidFill>
                <a:latin typeface="Roboto Bold"/>
              </a:rPr>
              <a:t>Beispiel: Navigationsapps</a:t>
            </a:r>
          </a:p>
        </p:txBody>
      </p:sp>
      <p:sp>
        <p:nvSpPr>
          <p:cNvPr id="14" name="TextBox 14"/>
          <p:cNvSpPr txBox="1"/>
          <p:nvPr/>
        </p:nvSpPr>
        <p:spPr>
          <a:xfrm>
            <a:off x="594233" y="7432403"/>
            <a:ext cx="8552745" cy="1029102"/>
          </a:xfrm>
          <a:prstGeom prst="rect">
            <a:avLst/>
          </a:prstGeom>
        </p:spPr>
        <p:txBody>
          <a:bodyPr lIns="0" tIns="0" rIns="0" bIns="0" rtlCol="0" anchor="t">
            <a:spAutoFit/>
          </a:bodyPr>
          <a:lstStyle/>
          <a:p>
            <a:pPr algn="l">
              <a:lnSpc>
                <a:spcPts val="1620"/>
              </a:lnSpc>
            </a:pPr>
            <a:r>
              <a:rPr lang="en-US" sz="1500" u="sng">
                <a:solidFill>
                  <a:srgbClr val="0000FF"/>
                </a:solidFill>
                <a:latin typeface="Roboto Italics"/>
                <a:hlinkClick r:id="rId9" tooltip="https://www.vecteezy.com/free-vector/cartography"/>
              </a:rPr>
              <a:t>Cartography Vectors by Vecteezy</a:t>
            </a:r>
          </a:p>
        </p:txBody>
      </p:sp>
      <p:grpSp>
        <p:nvGrpSpPr>
          <p:cNvPr id="15" name="Group 15"/>
          <p:cNvGrpSpPr/>
          <p:nvPr/>
        </p:nvGrpSpPr>
        <p:grpSpPr>
          <a:xfrm>
            <a:off x="7418110" y="1572239"/>
            <a:ext cx="4116408" cy="7980606"/>
            <a:chOff x="0" y="0"/>
            <a:chExt cx="5488544" cy="10640808"/>
          </a:xfrm>
        </p:grpSpPr>
        <p:sp>
          <p:nvSpPr>
            <p:cNvPr id="16" name="Freeform 16"/>
            <p:cNvSpPr/>
            <p:nvPr/>
          </p:nvSpPr>
          <p:spPr>
            <a:xfrm>
              <a:off x="0" y="0"/>
              <a:ext cx="5488559" cy="10640822"/>
            </a:xfrm>
            <a:custGeom>
              <a:avLst/>
              <a:gdLst/>
              <a:ahLst/>
              <a:cxnLst/>
              <a:rect l="l" t="t" r="r" b="b"/>
              <a:pathLst>
                <a:path w="5488559" h="10640822">
                  <a:moveTo>
                    <a:pt x="0" y="0"/>
                  </a:moveTo>
                  <a:lnTo>
                    <a:pt x="5488559" y="0"/>
                  </a:lnTo>
                  <a:lnTo>
                    <a:pt x="5488559" y="10640822"/>
                  </a:lnTo>
                  <a:lnTo>
                    <a:pt x="0" y="10640822"/>
                  </a:lnTo>
                  <a:lnTo>
                    <a:pt x="0" y="0"/>
                  </a:lnTo>
                  <a:close/>
                </a:path>
              </a:pathLst>
            </a:custGeom>
            <a:blipFill>
              <a:blip r:embed="rId10"/>
              <a:stretch>
                <a:fillRect/>
              </a:stretch>
            </a:blipFill>
          </p:spPr>
          <p:txBody>
            <a:bodyPr/>
            <a:lstStyle/>
            <a:p>
              <a:endParaRPr lang="de-DE"/>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2269</Words>
  <Application>Microsoft Macintosh PowerPoint</Application>
  <PresentationFormat>Benutzerdefiniert</PresentationFormat>
  <Paragraphs>403</Paragraphs>
  <Slides>23</Slides>
  <Notes>17</Notes>
  <HiddenSlides>0</HiddenSlides>
  <MMClips>0</MMClips>
  <ScaleCrop>false</ScaleCrop>
  <HeadingPairs>
    <vt:vector size="6" baseType="variant">
      <vt:variant>
        <vt:lpstr>Verwendete Schriftarten</vt:lpstr>
      </vt:variant>
      <vt:variant>
        <vt:i4>12</vt:i4>
      </vt:variant>
      <vt:variant>
        <vt:lpstr>Design</vt:lpstr>
      </vt:variant>
      <vt:variant>
        <vt:i4>1</vt:i4>
      </vt:variant>
      <vt:variant>
        <vt:lpstr>Folientitel</vt:lpstr>
      </vt:variant>
      <vt:variant>
        <vt:i4>23</vt:i4>
      </vt:variant>
    </vt:vector>
  </HeadingPairs>
  <TitlesOfParts>
    <vt:vector size="36" baseType="lpstr">
      <vt:lpstr>Calibri</vt:lpstr>
      <vt:lpstr>Exo 2</vt:lpstr>
      <vt:lpstr>Arimo</vt:lpstr>
      <vt:lpstr>Exo 2 Semi-Bold</vt:lpstr>
      <vt:lpstr>Roboto Italics</vt:lpstr>
      <vt:lpstr>Arimo Bold</vt:lpstr>
      <vt:lpstr>Arial</vt:lpstr>
      <vt:lpstr>Exo 2 Bold</vt:lpstr>
      <vt:lpstr>TT Rounds Condensed</vt:lpstr>
      <vt:lpstr>Roboto Light</vt:lpstr>
      <vt:lpstr>Roboto</vt:lpstr>
      <vt:lpstr>Roboto Bold</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Bewerbungsverfahren_SamtpfotenRein_Präsi.pptx</dc:title>
  <cp:lastModifiedBy>s0577671@htw-berlin.de</cp:lastModifiedBy>
  <cp:revision>1</cp:revision>
  <dcterms:created xsi:type="dcterms:W3CDTF">2006-08-16T00:00:00Z</dcterms:created>
  <dcterms:modified xsi:type="dcterms:W3CDTF">2024-05-20T17:50:20Z</dcterms:modified>
  <dc:identifier>DAGFfYJPAOQ</dc:identifier>
</cp:coreProperties>
</file>